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648" r:id="rId2"/>
    <p:sldId id="378" r:id="rId3"/>
    <p:sldId id="690" r:id="rId4"/>
    <p:sldId id="755" r:id="rId5"/>
    <p:sldId id="756" r:id="rId6"/>
    <p:sldId id="757" r:id="rId7"/>
    <p:sldId id="758" r:id="rId8"/>
    <p:sldId id="706" r:id="rId9"/>
    <p:sldId id="707" r:id="rId10"/>
    <p:sldId id="759" r:id="rId11"/>
    <p:sldId id="749" r:id="rId12"/>
    <p:sldId id="711" r:id="rId13"/>
    <p:sldId id="712" r:id="rId14"/>
    <p:sldId id="713" r:id="rId15"/>
    <p:sldId id="714" r:id="rId16"/>
    <p:sldId id="715" r:id="rId17"/>
    <p:sldId id="716" r:id="rId18"/>
    <p:sldId id="751" r:id="rId19"/>
    <p:sldId id="717" r:id="rId20"/>
    <p:sldId id="718" r:id="rId21"/>
    <p:sldId id="720" r:id="rId22"/>
    <p:sldId id="721" r:id="rId23"/>
    <p:sldId id="761" r:id="rId24"/>
    <p:sldId id="762" r:id="rId25"/>
    <p:sldId id="722" r:id="rId26"/>
    <p:sldId id="732" r:id="rId27"/>
    <p:sldId id="733" r:id="rId28"/>
    <p:sldId id="734" r:id="rId29"/>
    <p:sldId id="750" r:id="rId30"/>
    <p:sldId id="738" r:id="rId31"/>
    <p:sldId id="760" r:id="rId32"/>
    <p:sldId id="741" r:id="rId33"/>
    <p:sldId id="742" r:id="rId34"/>
    <p:sldId id="743" r:id="rId35"/>
    <p:sldId id="744" r:id="rId36"/>
    <p:sldId id="745" r:id="rId37"/>
    <p:sldId id="746" r:id="rId38"/>
    <p:sldId id="747" r:id="rId39"/>
    <p:sldId id="748" r:id="rId40"/>
    <p:sldId id="763" r:id="rId41"/>
    <p:sldId id="764" r:id="rId42"/>
    <p:sldId id="688" r:id="rId43"/>
    <p:sldId id="456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39"/>
    <a:srgbClr val="3E2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82901" autoAdjust="0"/>
  </p:normalViewPr>
  <p:slideViewPr>
    <p:cSldViewPr>
      <p:cViewPr>
        <p:scale>
          <a:sx n="63" d="100"/>
          <a:sy n="63" d="100"/>
        </p:scale>
        <p:origin x="-2048" y="-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64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Relationship Id="rId2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15992B8E-6A65-4730-8AB3-A7AAC1C3145C}" type="datetimeFigureOut">
              <a:rPr lang="en-US"/>
              <a:pPr>
                <a:defRPr/>
              </a:pPr>
              <a:t>11/20/18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AF9CE776-9FC6-40C8-9FBA-302CCE7574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259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8981013-0EED-4009-8F02-6B4D88044900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3119EBB-35B6-4B38-805E-79DC3F83CB6D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clear that classic methods, e.g.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convnets</a:t>
            </a:r>
            <a:r>
              <a:rPr lang="en-US" baseline="0" dirty="0" smtClean="0"/>
              <a:t> are purely supervised.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01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9CE776-9FC6-40C8-9FBA-302CCE75745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Note pooling is across space, not across Gabor </a:t>
            </a:r>
            <a:r>
              <a:rPr lang="en-US" dirty="0" smtClean="0">
                <a:latin typeface="Calibri" charset="0"/>
              </a:rPr>
              <a:t>channel</a:t>
            </a:r>
          </a:p>
          <a:p>
            <a:pPr eaLnBrk="1" hangingPunct="1"/>
            <a:endParaRPr lang="en-US" dirty="0" smtClean="0">
              <a:latin typeface="Calibri" charset="0"/>
            </a:endParaRPr>
          </a:p>
          <a:p>
            <a:pPr eaLnBrk="1" hangingPunct="1"/>
            <a:r>
              <a:rPr lang="en-US" dirty="0" smtClean="0">
                <a:latin typeface="Calibri" charset="0"/>
              </a:rPr>
              <a:t>Normalization is really</a:t>
            </a:r>
            <a:r>
              <a:rPr lang="en-US" baseline="0" dirty="0" smtClean="0">
                <a:latin typeface="Calibri" charset="0"/>
              </a:rPr>
              <a:t> nonlinear (small elements not rescaled)</a:t>
            </a:r>
            <a:endParaRPr lang="en-US" dirty="0">
              <a:latin typeface="Calibri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83" indent="-285724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898" indent="-22858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057" indent="-22858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217" indent="-22858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376" indent="-22858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535" indent="-22858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8695" indent="-22858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5854" indent="-22858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90D5EB2-4CC1-0E4D-A149-A27675925D18}" type="slidenum">
              <a:rPr lang="en-US">
                <a:latin typeface="Calibri" charset="0"/>
              </a:rPr>
              <a:pPr eaLnBrk="1" hangingPunct="1"/>
              <a:t>20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Two-GPU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0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1178719" y="686405"/>
            <a:ext cx="450056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369285"/>
          </a:xfrm>
          <a:prstGeom prst="rect">
            <a:avLst/>
          </a:prstGeom>
        </p:spPr>
        <p:txBody>
          <a:bodyPr lIns="91417" tIns="91417" rIns="91417" bIns="91417" anchor="t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Best non-</a:t>
            </a:r>
            <a:r>
              <a:rPr lang="en-US" dirty="0" err="1" smtClean="0"/>
              <a:t>convnet</a:t>
            </a:r>
            <a:r>
              <a:rPr lang="en-US" dirty="0" smtClean="0"/>
              <a:t> in 2012: 26.2%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9CE776-9FC6-40C8-9FBA-302CCE75745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19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9CE776-9FC6-40C8-9FBA-302CCE75745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2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706DE5-819E-461D-8E8D-AA05FD17548C}" type="datetime1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26C85-E602-4510-8D6F-BDDBA0749E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E41B79-9F73-4FA0-ABBD-D37DCB627788}" type="datetime1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D56CFE-526D-41B5-B1BE-F8C3450E27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4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396E4B-D42A-4962-B40E-A21CBB81B127}" type="datetime1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F9D77-E430-4D4E-A7FB-42AEDCEBD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4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100"/>
            </a:lvl5pPr>
            <a:lvl6pPr>
              <a:spcBef>
                <a:spcPts val="0"/>
              </a:spcBef>
              <a:buSzPct val="100000"/>
              <a:defRPr sz="1000"/>
            </a:lvl6pPr>
            <a:lvl7pPr>
              <a:spcBef>
                <a:spcPts val="0"/>
              </a:spcBef>
              <a:buSzPct val="100000"/>
              <a:defRPr sz="900"/>
            </a:lvl7pPr>
            <a:lvl8pPr>
              <a:spcBef>
                <a:spcPts val="0"/>
              </a:spcBef>
              <a:buSzPct val="100000"/>
              <a:defRPr sz="800"/>
            </a:lvl8pPr>
            <a:lvl9pPr>
              <a:spcBef>
                <a:spcPts val="0"/>
              </a:spcBef>
              <a:buSzPct val="100000"/>
              <a:defRPr sz="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5651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13175-F523-49FE-A317-85FDCE9CFDB6}" type="datetime1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E0AF3-3D43-4E55-B5A9-1381C9963C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8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844E06-D1CE-4E93-9B1D-1A5B3745FAFD}" type="datetime1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02DBD-EF88-4A15-97E8-D47A92546C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33AB9-4B8E-4C7C-BEFD-CBD831D24B8A}" type="datetime1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CDF007-E765-4686-B4B5-DA309EF581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524CF-2CA4-4172-98E8-0EBA753AB401}" type="datetime1">
              <a:rPr lang="en-US" smtClean="0"/>
              <a:t>11/20/18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0D3FE-B0CE-4935-AE68-3CED42F928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C89E63-CCC4-438D-AAF3-B116DF9A341E}" type="datetime1">
              <a:rPr lang="en-US" smtClean="0"/>
              <a:t>11/20/18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759D0B-6709-47CF-B423-FC4BA71BE5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7EF516-8DAE-4F05-BE13-6E1BE0055387}" type="datetime1">
              <a:rPr lang="en-US" smtClean="0"/>
              <a:t>11/20/18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229C99-3282-4743-AE4D-E9C9F40FA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3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6ECF2-7095-417C-97EC-E177CC306E11}" type="datetime1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DB479-21EE-4C14-9281-99C5A45F84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8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1BB0FA-C725-4DEC-8E3F-F4EF3305B57B}" type="datetime1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1C672-8038-4B24-8E28-C641839441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1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1C591B-A45D-4D79-9504-054EFF7FC438}" type="datetime1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CB1DE62-E115-4BFE-B9D4-6C34FB7792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ion@cs.rit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cs231n.github.io/convolutional-networks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www.cs.toronto.edu/~fritz/absps/imagenet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pdf/1311.2901v3.pdf" TargetMode="Externa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://arxiv.org/pdf/1311.2901v3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hyperlink" Target="http://www.image-net.org/challenges/LSVRC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karpathy.github.io/2014/09/02/what-i-learned-from-competing-against-a-convnet-on-imagene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deshpande3.github.io/adeshpande3.github.io/The-9-Deep-Learning-Papers-You-Need-To-Know-About.htm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eplearning.net/software_link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312.6199" TargetMode="External"/><Relationship Id="rId4" Type="http://schemas.openxmlformats.org/officeDocument/2006/relationships/hyperlink" Target="http://karpathy.github.io/2015/03/30/breaking-convnets/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3/30/breaking-convnets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arxiv.org/abs/1412.1897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3/30/breaking-convnets/" TargetMode="External"/><Relationship Id="rId4" Type="http://schemas.openxmlformats.org/officeDocument/2006/relationships/hyperlink" Target="http://arxiv.org/abs/1412.6572" TargetMode="External"/><Relationship Id="rId5" Type="http://schemas.openxmlformats.org/officeDocument/2006/relationships/oleObject" Target="../embeddings/oleObject2.bin"/><Relationship Id="rId6" Type="http://schemas.openxmlformats.org/officeDocument/2006/relationships/image" Target="../media/image32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3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33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34.emf"/><Relationship Id="rId9" Type="http://schemas.openxmlformats.org/officeDocument/2006/relationships/hyperlink" Target="http://karpathy.github.io/2015/03/30/breaking-convnets/" TargetMode="External"/><Relationship Id="rId10" Type="http://schemas.openxmlformats.org/officeDocument/2006/relationships/hyperlink" Target="http://arxiv.org/abs/1412.6572" TargetMode="External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hyperlink" Target="http://karpathy.github.io/2015/03/30/breaking-convnets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hyperlink" Target="https://github.com/google/deepdream/blob/master/dream.ipynb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cs231n.github.io/convolutional-networks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CSCI 431/631</a:t>
            </a:r>
            <a:br>
              <a:rPr lang="en-US" dirty="0" smtClean="0"/>
            </a:br>
            <a:r>
              <a:rPr lang="en-US" dirty="0" smtClean="0"/>
              <a:t>Foundations of Computer Vision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114800"/>
            <a:ext cx="8991600" cy="1752600"/>
          </a:xfrm>
        </p:spPr>
        <p:txBody>
          <a:bodyPr/>
          <a:lstStyle/>
          <a:p>
            <a:r>
              <a:rPr lang="en-US" dirty="0" err="1" smtClean="0"/>
              <a:t>Ifeoma</a:t>
            </a:r>
            <a:r>
              <a:rPr lang="en-US" dirty="0" smtClean="0"/>
              <a:t> Nwogu</a:t>
            </a:r>
          </a:p>
          <a:p>
            <a:r>
              <a:rPr lang="en-US" dirty="0">
                <a:hlinkClick r:id="rId3"/>
              </a:rPr>
              <a:t>i</a:t>
            </a:r>
            <a:r>
              <a:rPr lang="en-US" dirty="0" smtClean="0">
                <a:hlinkClick r:id="rId3"/>
              </a:rPr>
              <a:t>on</a:t>
            </a:r>
            <a:r>
              <a:rPr lang="en-US" dirty="0">
                <a:hlinkClick r:id="rId3"/>
              </a:rPr>
              <a:t>@</a:t>
            </a:r>
            <a:r>
              <a:rPr lang="en-US" dirty="0" smtClean="0">
                <a:hlinkClick r:id="rId3"/>
              </a:rPr>
              <a:t>cs.rit.edu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chemeClr val="tx1"/>
                </a:solidFill>
              </a:rPr>
              <a:t>Lecture – Convolutional neural networks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77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4025900" cy="31799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028" y="1587500"/>
            <a:ext cx="4915972" cy="22987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114800" y="990600"/>
            <a:ext cx="0" cy="3962400"/>
          </a:xfrm>
          <a:prstGeom prst="line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4800" y="5029200"/>
            <a:ext cx="7811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Input </a:t>
            </a:r>
            <a:r>
              <a:rPr lang="en-US" sz="2400" dirty="0"/>
              <a:t>volume of size [224x224x64] is pooled with filter size 2, </a:t>
            </a:r>
            <a:endParaRPr lang="en-US" sz="2400" dirty="0" smtClean="0"/>
          </a:p>
          <a:p>
            <a:r>
              <a:rPr lang="en-US" sz="2400" dirty="0" smtClean="0"/>
              <a:t>stride </a:t>
            </a:r>
            <a:r>
              <a:rPr lang="en-US" sz="2400" dirty="0"/>
              <a:t>2 into output </a:t>
            </a:r>
            <a:r>
              <a:rPr lang="en-US" sz="2400" dirty="0" smtClean="0"/>
              <a:t>volume </a:t>
            </a:r>
            <a:r>
              <a:rPr lang="en-US" sz="2400" dirty="0"/>
              <a:t>of size [112x112x64].</a:t>
            </a:r>
          </a:p>
        </p:txBody>
      </p:sp>
    </p:spTree>
    <p:extLst>
      <p:ext uri="{BB962C8B-B14F-4D97-AF65-F5344CB8AC3E}">
        <p14:creationId xmlns:p14="http://schemas.microsoft.com/office/powerpoint/2010/main" val="265234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ter_z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t="7861" r="9666" b="12045"/>
          <a:stretch>
            <a:fillRect/>
          </a:stretch>
        </p:blipFill>
        <p:spPr bwMode="auto">
          <a:xfrm>
            <a:off x="4800600" y="914400"/>
            <a:ext cx="4094163" cy="27289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Convolution as feature extraction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7415" name="Picture 1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3581400"/>
            <a:ext cx="4114800" cy="2743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t="4254" r="50287" b="52721"/>
          <a:stretch>
            <a:fillRect/>
          </a:stretch>
        </p:blipFill>
        <p:spPr bwMode="auto">
          <a:xfrm>
            <a:off x="60326" y="3581401"/>
            <a:ext cx="777875" cy="7731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lter_z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8075" r="9827" b="11832"/>
          <a:stretch>
            <a:fillRect/>
          </a:stretch>
        </p:blipFill>
        <p:spPr bwMode="auto">
          <a:xfrm>
            <a:off x="4802189" y="3700462"/>
            <a:ext cx="4113212" cy="27765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Rectangle 6"/>
          <p:cNvSpPr>
            <a:spLocks noChangeArrowheads="1"/>
          </p:cNvSpPr>
          <p:nvPr/>
        </p:nvSpPr>
        <p:spPr bwMode="auto">
          <a:xfrm>
            <a:off x="1676400" y="6334125"/>
            <a:ext cx="869128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en-US" b="0" dirty="0">
                <a:latin typeface="+mn-lt"/>
              </a:rPr>
              <a:t>Input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223084" y="6472545"/>
            <a:ext cx="1930316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en-US" b="0" dirty="0">
                <a:latin typeface="+mn-lt"/>
              </a:rPr>
              <a:t>Feature Map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4268788" y="4800600"/>
            <a:ext cx="457200" cy="3048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7" t="4254" r="28177" b="52721"/>
          <a:stretch>
            <a:fillRect/>
          </a:stretch>
        </p:blipFill>
        <p:spPr bwMode="auto">
          <a:xfrm>
            <a:off x="60326" y="3581401"/>
            <a:ext cx="777875" cy="773113"/>
          </a:xfrm>
          <a:prstGeom prst="rect">
            <a:avLst/>
          </a:prstGeom>
          <a:noFill/>
          <a:ln w="25400">
            <a:solidFill>
              <a:srgbClr val="12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>
            <a:spLocks noChangeArrowheads="1"/>
          </p:cNvSpPr>
          <p:nvPr/>
        </p:nvSpPr>
        <p:spPr bwMode="auto">
          <a:xfrm rot="-1977863">
            <a:off x="4317928" y="3618382"/>
            <a:ext cx="457200" cy="32173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9601" y="3733801"/>
            <a:ext cx="204788" cy="1200318"/>
          </a:xfrm>
          <a:prstGeom prst="rect">
            <a:avLst/>
          </a:prstGeom>
        </p:spPr>
        <p:txBody>
          <a:bodyPr lIns="91430" tIns="45715" rIns="91430" bIns="45715">
            <a:spAutoFit/>
          </a:bodyPr>
          <a:lstStyle/>
          <a:p>
            <a:pPr>
              <a:defRPr/>
            </a:pPr>
            <a:r>
              <a:rPr lang="en-US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4235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15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p Arrow 9"/>
          <p:cNvSpPr/>
          <p:nvPr/>
        </p:nvSpPr>
        <p:spPr>
          <a:xfrm>
            <a:off x="1747196" y="4723244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89518" y="6324600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Input Image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89518" y="5124228"/>
            <a:ext cx="2513164" cy="7431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Convolution (Learned)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89518" y="4191000"/>
            <a:ext cx="2513164" cy="4925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Non-linearity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6393" y="3241296"/>
            <a:ext cx="2492926" cy="492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Spatial </a:t>
            </a:r>
            <a:r>
              <a:rPr lang="en-US" sz="2000" b="0" dirty="0">
                <a:solidFill>
                  <a:schemeClr val="tx1"/>
                </a:solidFill>
                <a:cs typeface="Myriad Pro"/>
              </a:rPr>
              <a:t>p</a:t>
            </a:r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ooling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1743428" y="59157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1750964" y="37821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1754732" y="28194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86155" y="2250696"/>
            <a:ext cx="2513164" cy="49250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Normalization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686800" cy="8382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Convolutional Neural Networks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1752600" y="18288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85800" y="1260096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Feature maps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22" name="Up Arrow 21"/>
          <p:cNvSpPr/>
          <p:nvPr/>
        </p:nvSpPr>
        <p:spPr>
          <a:xfrm>
            <a:off x="1752600" y="8382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73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p Arrow 9"/>
          <p:cNvSpPr/>
          <p:nvPr/>
        </p:nvSpPr>
        <p:spPr>
          <a:xfrm>
            <a:off x="1747196" y="4723244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89518" y="6324600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Input Image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89518" y="5124228"/>
            <a:ext cx="2513164" cy="7431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08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Convolution (Learned)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89518" y="4191000"/>
            <a:ext cx="2513164" cy="4925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Non-linearity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6393" y="3241296"/>
            <a:ext cx="2492926" cy="492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Spatial </a:t>
            </a:r>
            <a:r>
              <a:rPr lang="en-US" sz="2000" b="0" dirty="0">
                <a:solidFill>
                  <a:schemeClr val="tx1"/>
                </a:solidFill>
                <a:cs typeface="Myriad Pro"/>
              </a:rPr>
              <a:t>p</a:t>
            </a:r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ooling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1743428" y="59157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1750964" y="37821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1754732" y="28194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86155" y="2250696"/>
            <a:ext cx="2513164" cy="49250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Normalization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1752600" y="18288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85800" y="1260096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Feature maps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22" name="Up Arrow 21"/>
          <p:cNvSpPr/>
          <p:nvPr/>
        </p:nvSpPr>
        <p:spPr>
          <a:xfrm>
            <a:off x="1752600" y="8382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657600" y="3088312"/>
            <a:ext cx="5244739" cy="3541088"/>
            <a:chOff x="77788" y="1206155"/>
            <a:chExt cx="8853532" cy="5977635"/>
          </a:xfrm>
        </p:grpSpPr>
        <p:pic>
          <p:nvPicPr>
            <p:cNvPr id="17" name="Picture 16" descr="filter_z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1" t="7861" r="9666" b="12045"/>
            <a:stretch>
              <a:fillRect/>
            </a:stretch>
          </p:blipFill>
          <p:spPr bwMode="auto">
            <a:xfrm>
              <a:off x="4837157" y="1206155"/>
              <a:ext cx="4094163" cy="272891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88" y="3581400"/>
              <a:ext cx="4114800" cy="27432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filter_z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2" t="8075" r="9827" b="11832"/>
            <a:stretch>
              <a:fillRect/>
            </a:stretch>
          </p:blipFill>
          <p:spPr bwMode="auto">
            <a:xfrm>
              <a:off x="4802188" y="3978937"/>
              <a:ext cx="4113211" cy="277653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1676400" y="6334125"/>
              <a:ext cx="869128" cy="461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5" rIns="91430" bIns="45715">
              <a:spAutoFit/>
            </a:bodyPr>
            <a:lstStyle/>
            <a:p>
              <a:r>
                <a:rPr lang="en-US" b="0" dirty="0">
                  <a:latin typeface="+mn-lt"/>
                </a:rPr>
                <a:t>Input</a:t>
              </a: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918284" y="6722136"/>
              <a:ext cx="1930316" cy="461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5" rIns="91430" bIns="45715">
              <a:spAutoFit/>
            </a:bodyPr>
            <a:lstStyle/>
            <a:p>
              <a:r>
                <a:rPr lang="en-US" b="0" dirty="0">
                  <a:latin typeface="+mn-lt"/>
                </a:rPr>
                <a:t>Feature Map</a:t>
              </a:r>
            </a:p>
          </p:txBody>
        </p:sp>
        <p:sp>
          <p:nvSpPr>
            <p:cNvPr id="25" name="Right Arrow 24"/>
            <p:cNvSpPr>
              <a:spLocks noChangeArrowheads="1"/>
            </p:cNvSpPr>
            <p:nvPr/>
          </p:nvSpPr>
          <p:spPr bwMode="auto">
            <a:xfrm>
              <a:off x="4268788" y="4800600"/>
              <a:ext cx="457200" cy="30480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3A7CCB"/>
                </a:gs>
                <a:gs pos="20000">
                  <a:srgbClr val="3C7BC7"/>
                </a:gs>
                <a:gs pos="100000">
                  <a:srgbClr val="2C5D98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91430" tIns="45715" rIns="91430" bIns="45715" anchor="ctr"/>
            <a:lstStyle/>
            <a:p>
              <a:pPr algn="ctr"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Right Arrow 25"/>
            <p:cNvSpPr>
              <a:spLocks noChangeArrowheads="1"/>
            </p:cNvSpPr>
            <p:nvPr/>
          </p:nvSpPr>
          <p:spPr bwMode="auto">
            <a:xfrm rot="19622137">
              <a:off x="4317928" y="3618382"/>
              <a:ext cx="457200" cy="32173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3A7CCB"/>
                </a:gs>
                <a:gs pos="20000">
                  <a:srgbClr val="3C7BC7"/>
                </a:gs>
                <a:gs pos="100000">
                  <a:srgbClr val="2C5D98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lIns="91430" tIns="45715" rIns="91430" bIns="45715" anchor="ctr"/>
            <a:lstStyle/>
            <a:p>
              <a:pPr algn="ctr"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246475" y="3733801"/>
              <a:ext cx="204788" cy="1200319"/>
            </a:xfrm>
            <a:prstGeom prst="rect">
              <a:avLst/>
            </a:prstGeom>
          </p:spPr>
          <p:txBody>
            <a:bodyPr lIns="91430" tIns="45715" rIns="91430" bIns="45715">
              <a:spAutoFit/>
            </a:bodyPr>
            <a:lstStyle/>
            <a:p>
              <a:pPr>
                <a:defRPr/>
              </a:pPr>
              <a:r>
                <a:rPr lang="en-US" dirty="0"/>
                <a:t>...</a:t>
              </a:r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686800" cy="8382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Convolutional Neural Networks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120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p Arrow 10"/>
          <p:cNvSpPr/>
          <p:nvPr/>
        </p:nvSpPr>
        <p:spPr>
          <a:xfrm>
            <a:off x="1750964" y="37821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1747196" y="4723244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89518" y="6324600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Input Image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89518" y="5124228"/>
            <a:ext cx="2513164" cy="7431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Convolution (Learned)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89518" y="4191000"/>
            <a:ext cx="2513164" cy="4925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Non-linearity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6393" y="3241296"/>
            <a:ext cx="2492926" cy="492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Spatial </a:t>
            </a:r>
            <a:r>
              <a:rPr lang="en-US" sz="2000" b="0" dirty="0">
                <a:solidFill>
                  <a:schemeClr val="tx1"/>
                </a:solidFill>
                <a:cs typeface="Myriad Pro"/>
              </a:rPr>
              <a:t>p</a:t>
            </a:r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ooling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1743428" y="59157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1754732" y="28194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86155" y="2250696"/>
            <a:ext cx="2513164" cy="49250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Normalization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1752600" y="18288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85800" y="1260096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Feature maps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22" name="Up Arrow 21"/>
          <p:cNvSpPr/>
          <p:nvPr/>
        </p:nvSpPr>
        <p:spPr>
          <a:xfrm>
            <a:off x="1752600" y="8382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l="6366" t="5805" r="6355" b="595"/>
          <a:stretch/>
        </p:blipFill>
        <p:spPr>
          <a:xfrm>
            <a:off x="4343400" y="2895600"/>
            <a:ext cx="3838821" cy="3087614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686800" cy="8382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Convolutional Neural Networks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402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p Arrow 13"/>
          <p:cNvSpPr/>
          <p:nvPr/>
        </p:nvSpPr>
        <p:spPr>
          <a:xfrm>
            <a:off x="1754732" y="28194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1747196" y="4723244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89518" y="6324600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Input Image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89518" y="5124228"/>
            <a:ext cx="2513164" cy="7431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Convolution (Learned)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89518" y="4191000"/>
            <a:ext cx="2513164" cy="4925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Non-linearity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6393" y="3241296"/>
            <a:ext cx="2492926" cy="492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08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Spatial </a:t>
            </a:r>
            <a:r>
              <a:rPr lang="en-US" sz="2000" b="0" dirty="0">
                <a:solidFill>
                  <a:schemeClr val="tx1"/>
                </a:solidFill>
                <a:cs typeface="Myriad Pro"/>
              </a:rPr>
              <a:t>p</a:t>
            </a:r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ooling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1743428" y="59157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1750964" y="37821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86155" y="2250696"/>
            <a:ext cx="2513164" cy="49250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Normalization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1752600" y="18288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85800" y="1260096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Feature maps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22" name="Up Arrow 21"/>
          <p:cNvSpPr/>
          <p:nvPr/>
        </p:nvSpPr>
        <p:spPr>
          <a:xfrm>
            <a:off x="1752600" y="8382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pic>
        <p:nvPicPr>
          <p:cNvPr id="17" name="Picture 16" descr="nor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4" t="14581" r="48195" b="51794"/>
          <a:stretch/>
        </p:blipFill>
        <p:spPr>
          <a:xfrm>
            <a:off x="3429000" y="2323448"/>
            <a:ext cx="3581400" cy="233479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505199" y="23996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86199" y="23996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505199" y="27806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86199" y="27806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258161" y="2438400"/>
            <a:ext cx="1662706" cy="52322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800" dirty="0">
                <a:latin typeface="+mn-lt"/>
                <a:cs typeface="+mn-cs"/>
              </a:rPr>
              <a:t>Max</a:t>
            </a:r>
          </a:p>
        </p:txBody>
      </p:sp>
      <p:pic>
        <p:nvPicPr>
          <p:cNvPr id="35" name="Picture 34" descr="max_poo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t="14319" r="9186" b="17450"/>
          <a:stretch/>
        </p:blipFill>
        <p:spPr>
          <a:xfrm>
            <a:off x="7162800" y="3000373"/>
            <a:ext cx="1910468" cy="126054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686800" cy="8382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Convolutional Neural Networks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375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Up Arrow 19"/>
          <p:cNvSpPr/>
          <p:nvPr/>
        </p:nvSpPr>
        <p:spPr>
          <a:xfrm>
            <a:off x="1752600" y="18288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89518" y="6324600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Input Image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89518" y="5124228"/>
            <a:ext cx="2513164" cy="7431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Convolution (Learned)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89518" y="4191000"/>
            <a:ext cx="2513164" cy="4925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Non-linearity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6393" y="3241296"/>
            <a:ext cx="2492926" cy="492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Spatial </a:t>
            </a:r>
            <a:r>
              <a:rPr lang="en-US" sz="2000" b="0" dirty="0">
                <a:solidFill>
                  <a:schemeClr val="tx1"/>
                </a:solidFill>
                <a:cs typeface="Myriad Pro"/>
              </a:rPr>
              <a:t>p</a:t>
            </a:r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ooling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1743428" y="59157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1747196" y="4723244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1750964" y="37821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1754732" y="28194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86155" y="2250696"/>
            <a:ext cx="2513164" cy="49250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508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Normalization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85800" y="1260096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Feature maps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22" name="Up Arrow 21"/>
          <p:cNvSpPr/>
          <p:nvPr/>
        </p:nvSpPr>
        <p:spPr>
          <a:xfrm>
            <a:off x="1752600" y="8382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24" name="Rectangle 39"/>
          <p:cNvSpPr>
            <a:spLocks noChangeArrowheads="1"/>
          </p:cNvSpPr>
          <p:nvPr/>
        </p:nvSpPr>
        <p:spPr bwMode="auto">
          <a:xfrm>
            <a:off x="3931783" y="3316079"/>
            <a:ext cx="1961902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r>
              <a:rPr lang="en-US" sz="1800" dirty="0">
                <a:latin typeface="+mn-lt"/>
              </a:rPr>
              <a:t>Feature Maps</a:t>
            </a:r>
          </a:p>
          <a:p>
            <a:endParaRPr lang="en-US" sz="1800" dirty="0">
              <a:latin typeface="+mn-lt"/>
            </a:endParaRPr>
          </a:p>
        </p:txBody>
      </p:sp>
      <p:sp>
        <p:nvSpPr>
          <p:cNvPr id="25" name="Rectangle 40"/>
          <p:cNvSpPr>
            <a:spLocks noChangeArrowheads="1"/>
          </p:cNvSpPr>
          <p:nvPr/>
        </p:nvSpPr>
        <p:spPr bwMode="auto">
          <a:xfrm>
            <a:off x="6374027" y="3276600"/>
            <a:ext cx="2310099" cy="92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 algn="ctr"/>
            <a:r>
              <a:rPr lang="en-US" sz="1800" dirty="0">
                <a:latin typeface="+mn-lt"/>
              </a:rPr>
              <a:t>Feature Maps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After Contrast Normalization</a:t>
            </a:r>
          </a:p>
        </p:txBody>
      </p:sp>
      <p:pic>
        <p:nvPicPr>
          <p:cNvPr id="26" name="Picture 25" descr="unnor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7" t="14617" r="9907" b="17876"/>
          <a:stretch/>
        </p:blipFill>
        <p:spPr>
          <a:xfrm>
            <a:off x="3505200" y="1752600"/>
            <a:ext cx="2396258" cy="1580261"/>
          </a:xfrm>
          <a:prstGeom prst="rect">
            <a:avLst/>
          </a:prstGeom>
        </p:spPr>
      </p:pic>
      <p:pic>
        <p:nvPicPr>
          <p:cNvPr id="28" name="Picture 27" descr="nor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4" t="14581" r="9762" b="17913"/>
          <a:stretch/>
        </p:blipFill>
        <p:spPr>
          <a:xfrm>
            <a:off x="6279075" y="1736993"/>
            <a:ext cx="2407725" cy="1580260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686800" cy="8382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Convolutional Neural Networks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676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p Arrow 9"/>
          <p:cNvSpPr/>
          <p:nvPr/>
        </p:nvSpPr>
        <p:spPr>
          <a:xfrm>
            <a:off x="1747196" y="4723244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89518" y="6324600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Input Image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89518" y="5124228"/>
            <a:ext cx="2513164" cy="7431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Convolution (Learned)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89518" y="4191000"/>
            <a:ext cx="2513164" cy="4925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Non-linearity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6393" y="3241296"/>
            <a:ext cx="2492926" cy="492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Spatial </a:t>
            </a:r>
            <a:r>
              <a:rPr lang="en-US" sz="2000" b="0" dirty="0">
                <a:solidFill>
                  <a:schemeClr val="tx1"/>
                </a:solidFill>
                <a:cs typeface="Myriad Pro"/>
              </a:rPr>
              <a:t>p</a:t>
            </a:r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ooling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1743428" y="59157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1750964" y="37821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1754732" y="28194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86155" y="2250696"/>
            <a:ext cx="2513164" cy="49250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Normalization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1752600" y="18288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85800" y="1260096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 smtClean="0">
                <a:solidFill>
                  <a:schemeClr val="tx1"/>
                </a:solidFill>
                <a:cs typeface="Myriad Pro"/>
              </a:rPr>
              <a:t>Feature maps</a:t>
            </a:r>
            <a:endParaRPr lang="en-US" sz="2000" b="0" dirty="0">
              <a:solidFill>
                <a:schemeClr val="tx1"/>
              </a:solidFill>
              <a:cs typeface="Myriad Pro"/>
            </a:endParaRPr>
          </a:p>
        </p:txBody>
      </p:sp>
      <p:sp>
        <p:nvSpPr>
          <p:cNvPr id="22" name="Up Arrow 21"/>
          <p:cNvSpPr/>
          <p:nvPr/>
        </p:nvSpPr>
        <p:spPr>
          <a:xfrm>
            <a:off x="1752600" y="8382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62400" y="2819400"/>
            <a:ext cx="4267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/>
              <a:t>C</a:t>
            </a:r>
            <a:r>
              <a:rPr lang="en-US" b="0" dirty="0" smtClean="0"/>
              <a:t>onvolutional filters are trained in a supervised manner by </a:t>
            </a:r>
            <a:r>
              <a:rPr lang="en-US" b="0" dirty="0"/>
              <a:t>back-propagating </a:t>
            </a:r>
            <a:br>
              <a:rPr lang="en-US" b="0" dirty="0"/>
            </a:br>
            <a:r>
              <a:rPr lang="en-US" b="0" dirty="0"/>
              <a:t>classification error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686800" cy="8382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Convolutional Neural Networks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573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 txBox="1">
            <a:spLocks/>
          </p:cNvSpPr>
          <p:nvPr/>
        </p:nvSpPr>
        <p:spPr bwMode="auto">
          <a:xfrm>
            <a:off x="990600" y="76200"/>
            <a:ext cx="6858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000" dirty="0"/>
              <a:t>Summary: CNN</a:t>
            </a:r>
          </a:p>
          <a:p>
            <a:pPr algn="ctr" eaLnBrk="1" hangingPunct="1"/>
            <a:r>
              <a:rPr lang="en-US" sz="4000" dirty="0"/>
              <a:t>for Image Classification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2059579" y="6324600"/>
            <a:ext cx="4970136" cy="369322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sz="1800" b="0" dirty="0" smtClean="0">
                <a:latin typeface="+mn-lt"/>
              </a:rPr>
              <a:t>Many slides from Rob Fergus, Andrej </a:t>
            </a:r>
            <a:r>
              <a:rPr lang="en-US" sz="1800" b="0" dirty="0" err="1" smtClean="0">
                <a:latin typeface="+mn-lt"/>
              </a:rPr>
              <a:t>Karpathy</a:t>
            </a:r>
            <a:endParaRPr lang="en-US" sz="1800" b="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43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4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architecture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3657600" y="2450592"/>
            <a:ext cx="44196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9144000" cy="2488483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255810"/>
              </p:ext>
            </p:extLst>
          </p:nvPr>
        </p:nvGraphicFramePr>
        <p:xfrm>
          <a:off x="5697071" y="5010150"/>
          <a:ext cx="2989729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0" name="Equation" r:id="rId4" imgW="1473200" imgH="647700" progId="Equation.3">
                  <p:embed/>
                </p:oleObj>
              </mc:Choice>
              <mc:Fallback>
                <p:oleObj name="Equation" r:id="rId4" imgW="1473200" imgH="647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97071" y="5010150"/>
                        <a:ext cx="2989729" cy="1314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43600" y="4400550"/>
            <a:ext cx="215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Softmax</a:t>
            </a:r>
            <a:r>
              <a:rPr lang="en-US" sz="2400" b="0" dirty="0" smtClean="0"/>
              <a:t> layer:</a:t>
            </a:r>
            <a:endParaRPr lang="en-US" sz="2400" b="0" dirty="0"/>
          </a:p>
        </p:txBody>
      </p:sp>
      <p:cxnSp>
        <p:nvCxnSpPr>
          <p:cNvPr id="10" name="Curved Connector 9"/>
          <p:cNvCxnSpPr>
            <a:stCxn id="8" idx="3"/>
          </p:cNvCxnSpPr>
          <p:nvPr/>
        </p:nvCxnSpPr>
        <p:spPr bwMode="auto">
          <a:xfrm flipH="1" flipV="1">
            <a:off x="7924800" y="3276600"/>
            <a:ext cx="170501" cy="1354783"/>
          </a:xfrm>
          <a:prstGeom prst="curvedConnector4">
            <a:avLst>
              <a:gd name="adj1" fmla="val -134075"/>
              <a:gd name="adj2" fmla="val 5851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31810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Schedule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8991600" cy="4525963"/>
          </a:xfrm>
        </p:spPr>
        <p:txBody>
          <a:bodyPr/>
          <a:lstStyle/>
          <a:p>
            <a:r>
              <a:rPr lang="en-US" altLang="en-US" dirty="0" smtClean="0"/>
              <a:t>Last class </a:t>
            </a:r>
          </a:p>
          <a:p>
            <a:pPr lvl="1"/>
            <a:r>
              <a:rPr lang="en-US" altLang="en-US" dirty="0" smtClean="0"/>
              <a:t>Neural networks </a:t>
            </a:r>
          </a:p>
          <a:p>
            <a:r>
              <a:rPr lang="en-US" altLang="en-US" dirty="0" smtClean="0"/>
              <a:t>Today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Convolutional neural networks I</a:t>
            </a:r>
          </a:p>
          <a:p>
            <a:r>
              <a:rPr lang="en-US" altLang="en-US" dirty="0" smtClean="0"/>
              <a:t>Readings for today: </a:t>
            </a:r>
          </a:p>
          <a:p>
            <a:pPr lvl="1"/>
            <a:r>
              <a:rPr lang="en-US" altLang="en-US" dirty="0" smtClean="0"/>
              <a:t>Online deep </a:t>
            </a:r>
            <a:r>
              <a:rPr lang="en-US" altLang="en-US" dirty="0"/>
              <a:t>l</a:t>
            </a:r>
            <a:r>
              <a:rPr lang="en-US" altLang="en-US" dirty="0" smtClean="0"/>
              <a:t>earning tutorial from Stanford</a:t>
            </a:r>
          </a:p>
          <a:p>
            <a:pPr marL="457200" lvl="1" indent="0">
              <a:buNone/>
            </a:pPr>
            <a:r>
              <a:rPr lang="en-US" altLang="en-US" sz="2400" dirty="0">
                <a:hlinkClick r:id="rId3"/>
              </a:rPr>
              <a:t>http://cs231n.github.io/convolutional-networks</a:t>
            </a:r>
            <a:r>
              <a:rPr lang="en-US" altLang="en-US" sz="2400" dirty="0" smtClean="0">
                <a:hlinkClick r:id="rId3"/>
              </a:rPr>
              <a:t>/</a:t>
            </a:r>
            <a:r>
              <a:rPr lang="en-US" altLang="en-US" sz="24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+mn-lt"/>
              </a:rPr>
              <a:t>Compare: SIFT </a:t>
            </a:r>
            <a:r>
              <a:rPr lang="en-US" dirty="0">
                <a:latin typeface="+mn-lt"/>
              </a:rPr>
              <a:t>Descriptor</a:t>
            </a:r>
          </a:p>
        </p:txBody>
      </p:sp>
      <p:pic>
        <p:nvPicPr>
          <p:cNvPr id="2355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" t="4501" r="6670" b="9323"/>
          <a:stretch>
            <a:fillRect/>
          </a:stretch>
        </p:blipFill>
        <p:spPr bwMode="auto">
          <a:xfrm>
            <a:off x="4267201" y="1447800"/>
            <a:ext cx="2233613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1828800" y="1219200"/>
            <a:ext cx="5410200" cy="1600200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23558" name="Content Placeholder 2"/>
          <p:cNvSpPr txBox="1">
            <a:spLocks/>
          </p:cNvSpPr>
          <p:nvPr/>
        </p:nvSpPr>
        <p:spPr bwMode="auto">
          <a:xfrm>
            <a:off x="1981201" y="16002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 dirty="0">
                <a:latin typeface="+mn-lt"/>
              </a:rPr>
              <a:t>Apply</a:t>
            </a:r>
            <a:br>
              <a:rPr lang="en-US" sz="2400" b="0" dirty="0">
                <a:latin typeface="+mn-lt"/>
              </a:rPr>
            </a:br>
            <a:r>
              <a:rPr lang="en-US" b="0" dirty="0" smtClean="0">
                <a:latin typeface="+mn-lt"/>
              </a:rPr>
              <a:t>oriented</a:t>
            </a:r>
            <a:r>
              <a:rPr lang="en-US" sz="2400" b="0" dirty="0" smtClean="0">
                <a:latin typeface="+mn-lt"/>
              </a:rPr>
              <a:t> </a:t>
            </a:r>
            <a:r>
              <a:rPr lang="en-US" sz="2400" b="0" dirty="0">
                <a:latin typeface="+mn-lt"/>
              </a:rPr>
              <a:t>filters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" t="5254" r="57857" b="10590"/>
          <a:stretch/>
        </p:blipFill>
        <p:spPr bwMode="auto">
          <a:xfrm>
            <a:off x="5029200" y="3200400"/>
            <a:ext cx="1362456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828800" y="3048000"/>
            <a:ext cx="5410200" cy="1600200"/>
          </a:xfrm>
          <a:prstGeom prst="roundRect">
            <a:avLst/>
          </a:prstGeom>
          <a:noFill/>
          <a:ln w="635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057400" y="3276600"/>
            <a:ext cx="259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 dirty="0" smtClean="0">
                <a:latin typeface="+mn-lt"/>
              </a:rPr>
              <a:t>Take max filter response (L-</a:t>
            </a:r>
            <a:r>
              <a:rPr lang="en-US" sz="2400" b="0" dirty="0" err="1" smtClean="0">
                <a:latin typeface="+mn-lt"/>
              </a:rPr>
              <a:t>inf</a:t>
            </a:r>
            <a:r>
              <a:rPr lang="en-US" sz="2400" b="0" dirty="0" smtClean="0">
                <a:latin typeface="+mn-lt"/>
              </a:rPr>
              <a:t> normalization)</a:t>
            </a:r>
            <a:endParaRPr lang="en-US" sz="2400" b="0" dirty="0">
              <a:latin typeface="+mn-lt"/>
            </a:endParaRPr>
          </a:p>
        </p:txBody>
      </p:sp>
      <p:cxnSp>
        <p:nvCxnSpPr>
          <p:cNvPr id="37897" name="Straight Arrow Connector 15"/>
          <p:cNvCxnSpPr>
            <a:cxnSpLocks noChangeShapeType="1"/>
          </p:cNvCxnSpPr>
          <p:nvPr/>
        </p:nvCxnSpPr>
        <p:spPr bwMode="auto">
          <a:xfrm>
            <a:off x="10744200" y="4648200"/>
            <a:ext cx="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0" name="Rounded Rectangle 9"/>
          <p:cNvSpPr/>
          <p:nvPr/>
        </p:nvSpPr>
        <p:spPr>
          <a:xfrm>
            <a:off x="1828800" y="4876800"/>
            <a:ext cx="5410200" cy="1600200"/>
          </a:xfrm>
          <a:prstGeom prst="roundRect">
            <a:avLst/>
          </a:prstGeom>
          <a:noFill/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133600" y="5334000"/>
            <a:ext cx="2895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 dirty="0" smtClean="0">
                <a:latin typeface="+mn-lt"/>
              </a:rPr>
              <a:t>Spatial pool (Sum), L2 normalization</a:t>
            </a:r>
            <a:endParaRPr lang="en-US" sz="2400" b="0" dirty="0">
              <a:latin typeface="+mn-lt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7620000" y="5181600"/>
            <a:ext cx="1600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b="0" dirty="0">
                <a:latin typeface="+mn-lt"/>
              </a:rPr>
              <a:t>Feature </a:t>
            </a:r>
            <a:br>
              <a:rPr lang="en-US" sz="2800" b="0" dirty="0">
                <a:latin typeface="+mn-lt"/>
              </a:rPr>
            </a:br>
            <a:r>
              <a:rPr lang="en-US" sz="2800" b="0" dirty="0">
                <a:latin typeface="+mn-lt"/>
              </a:rPr>
              <a:t>Vector</a:t>
            </a:r>
          </a:p>
        </p:txBody>
      </p:sp>
      <p:sp>
        <p:nvSpPr>
          <p:cNvPr id="41" name="Right Arrow 40"/>
          <p:cNvSpPr>
            <a:spLocks noChangeArrowheads="1"/>
          </p:cNvSpPr>
          <p:nvPr/>
        </p:nvSpPr>
        <p:spPr bwMode="auto">
          <a:xfrm rot="5400000">
            <a:off x="4362450" y="2724151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42" name="Right Arrow 41"/>
          <p:cNvSpPr>
            <a:spLocks noChangeArrowheads="1"/>
          </p:cNvSpPr>
          <p:nvPr/>
        </p:nvSpPr>
        <p:spPr bwMode="auto">
          <a:xfrm>
            <a:off x="1295400" y="18288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29" name="Right Arrow 28"/>
          <p:cNvSpPr>
            <a:spLocks noChangeArrowheads="1"/>
          </p:cNvSpPr>
          <p:nvPr/>
        </p:nvSpPr>
        <p:spPr bwMode="auto">
          <a:xfrm>
            <a:off x="7391400" y="54864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 rot="5400000">
            <a:off x="4362450" y="4552950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-114300" y="1524000"/>
            <a:ext cx="1600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b="0" dirty="0" smtClean="0">
                <a:latin typeface="+mn-lt"/>
              </a:rPr>
              <a:t>Image Pixels</a:t>
            </a:r>
            <a:endParaRPr lang="en-US" sz="2800" b="0" dirty="0">
              <a:latin typeface="+mn-lt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7162801" y="990600"/>
            <a:ext cx="1981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b="0" dirty="0" smtClean="0">
                <a:latin typeface="+mn-lt"/>
              </a:rPr>
              <a:t>Lowe</a:t>
            </a:r>
            <a:br>
              <a:rPr lang="en-US" sz="2000" b="0" dirty="0" smtClean="0">
                <a:latin typeface="+mn-lt"/>
              </a:rPr>
            </a:br>
            <a:r>
              <a:rPr lang="en-US" sz="2000" b="0" dirty="0" smtClean="0">
                <a:latin typeface="+mn-lt"/>
              </a:rPr>
              <a:t>[IJCV 2004]</a:t>
            </a:r>
            <a:endParaRPr lang="en-US" sz="2000" b="0" dirty="0">
              <a:latin typeface="+mn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7" t="5254" r="3480" b="10590"/>
          <a:stretch/>
        </p:blipFill>
        <p:spPr bwMode="auto">
          <a:xfrm>
            <a:off x="5047488" y="5029200"/>
            <a:ext cx="1362456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38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0" grpId="0" animBg="1"/>
      <p:bldP spid="11" grpId="0"/>
      <p:bldP spid="39" grpId="0"/>
      <p:bldP spid="41" grpId="0" animBg="1"/>
      <p:bldP spid="29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AlexNet</a:t>
            </a:r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061" b="34445"/>
          <a:stretch/>
        </p:blipFill>
        <p:spPr>
          <a:xfrm>
            <a:off x="0" y="3272114"/>
            <a:ext cx="9144000" cy="26714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8600" y="990600"/>
            <a:ext cx="8534400" cy="1692761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342865" indent="-342865">
              <a:buFont typeface="Arial"/>
              <a:buChar char="•"/>
            </a:pPr>
            <a:r>
              <a:rPr lang="fr-FR" sz="2400" b="0" dirty="0" err="1" smtClean="0">
                <a:latin typeface="+mn-lt"/>
                <a:cs typeface="Adobe Caslon Pro"/>
              </a:rPr>
              <a:t>Similar</a:t>
            </a:r>
            <a:r>
              <a:rPr lang="fr-FR" sz="2400" b="0" dirty="0" smtClean="0">
                <a:latin typeface="+mn-lt"/>
                <a:cs typeface="Adobe Caslon Pro"/>
              </a:rPr>
              <a:t> </a:t>
            </a:r>
            <a:r>
              <a:rPr lang="fr-FR" b="0" dirty="0" err="1" smtClean="0">
                <a:latin typeface="+mn-lt"/>
                <a:cs typeface="Adobe Caslon Pro"/>
              </a:rPr>
              <a:t>framework</a:t>
            </a:r>
            <a:r>
              <a:rPr lang="fr-FR" sz="2400" b="0" dirty="0" smtClean="0">
                <a:latin typeface="+mn-lt"/>
                <a:cs typeface="Adobe Caslon Pro"/>
              </a:rPr>
              <a:t> to </a:t>
            </a:r>
            <a:r>
              <a:rPr lang="fr-FR" sz="2400" b="0" dirty="0">
                <a:latin typeface="+mn-lt"/>
                <a:cs typeface="Adobe Caslon Pro"/>
              </a:rPr>
              <a:t>LeCun’98 </a:t>
            </a:r>
            <a:r>
              <a:rPr lang="fr-FR" sz="2400" b="0" dirty="0" smtClean="0">
                <a:latin typeface="+mn-lt"/>
                <a:cs typeface="Adobe Caslon Pro"/>
              </a:rPr>
              <a:t>but:</a:t>
            </a:r>
            <a:endParaRPr lang="fr-FR" b="0" dirty="0">
              <a:latin typeface="+mn-lt"/>
              <a:cs typeface="Adobe Caslon Pro"/>
            </a:endParaRPr>
          </a:p>
          <a:p>
            <a:pPr marL="800065" lvl="1" indent="-342865">
              <a:buFont typeface="Arial"/>
              <a:buChar char="•"/>
            </a:pPr>
            <a:r>
              <a:rPr lang="fr-FR" sz="2000" b="0" dirty="0" err="1" smtClean="0">
                <a:latin typeface="+mn-lt"/>
                <a:cs typeface="Adobe Caslon Pro"/>
              </a:rPr>
              <a:t>Bigger</a:t>
            </a:r>
            <a:r>
              <a:rPr lang="fr-FR" sz="2000" b="0" dirty="0" smtClean="0">
                <a:latin typeface="+mn-lt"/>
                <a:cs typeface="Adobe Caslon Pro"/>
              </a:rPr>
              <a:t> </a:t>
            </a:r>
            <a:r>
              <a:rPr lang="fr-FR" sz="2000" b="0" dirty="0">
                <a:latin typeface="+mn-lt"/>
                <a:cs typeface="Adobe Caslon Pro"/>
              </a:rPr>
              <a:t>model </a:t>
            </a:r>
            <a:r>
              <a:rPr lang="fr-FR" sz="2000" b="0" dirty="0" smtClean="0">
                <a:latin typeface="+mn-lt"/>
                <a:cs typeface="Adobe Caslon Pro"/>
              </a:rPr>
              <a:t>(7 </a:t>
            </a:r>
            <a:r>
              <a:rPr lang="fr-FR" sz="2000" b="0" dirty="0" err="1" smtClean="0">
                <a:latin typeface="+mn-lt"/>
                <a:cs typeface="Adobe Caslon Pro"/>
              </a:rPr>
              <a:t>hidden</a:t>
            </a:r>
            <a:r>
              <a:rPr lang="fr-FR" sz="2000" b="0" dirty="0" smtClean="0">
                <a:latin typeface="+mn-lt"/>
                <a:cs typeface="Adobe Caslon Pro"/>
              </a:rPr>
              <a:t> </a:t>
            </a:r>
            <a:r>
              <a:rPr lang="fr-FR" sz="2000" b="0" dirty="0" err="1" smtClean="0">
                <a:latin typeface="+mn-lt"/>
                <a:cs typeface="Adobe Caslon Pro"/>
              </a:rPr>
              <a:t>layers</a:t>
            </a:r>
            <a:r>
              <a:rPr lang="fr-FR" sz="2000" b="0" dirty="0" smtClean="0">
                <a:latin typeface="+mn-lt"/>
                <a:cs typeface="Adobe Caslon Pro"/>
              </a:rPr>
              <a:t>, </a:t>
            </a:r>
            <a:r>
              <a:rPr lang="fr-FR" sz="2000" b="0" dirty="0">
                <a:cs typeface="Adobe Caslon Pro"/>
              </a:rPr>
              <a:t>650,000 </a:t>
            </a:r>
            <a:r>
              <a:rPr lang="fr-FR" sz="2000" b="0" dirty="0" err="1" smtClean="0">
                <a:cs typeface="Adobe Caslon Pro"/>
              </a:rPr>
              <a:t>units</a:t>
            </a:r>
            <a:r>
              <a:rPr lang="fr-FR" sz="2000" b="0" dirty="0" smtClean="0">
                <a:cs typeface="Adobe Caslon Pro"/>
              </a:rPr>
              <a:t>, </a:t>
            </a:r>
            <a:r>
              <a:rPr lang="pt-BR" sz="2000" b="0" dirty="0">
                <a:cs typeface="Adobe Caslon Pro"/>
              </a:rPr>
              <a:t>60,000,000 </a:t>
            </a:r>
            <a:r>
              <a:rPr lang="pt-BR" sz="2000" b="0" dirty="0" smtClean="0">
                <a:cs typeface="Adobe Caslon Pro"/>
              </a:rPr>
              <a:t>params</a:t>
            </a:r>
            <a:r>
              <a:rPr lang="fr-FR" sz="2000" b="0" dirty="0" smtClean="0">
                <a:latin typeface="+mn-lt"/>
                <a:cs typeface="Adobe Caslon Pro"/>
              </a:rPr>
              <a:t>)</a:t>
            </a:r>
            <a:endParaRPr lang="fr-FR" sz="2000" b="0" dirty="0">
              <a:latin typeface="+mn-lt"/>
              <a:cs typeface="Adobe Caslon Pro"/>
            </a:endParaRPr>
          </a:p>
          <a:p>
            <a:pPr marL="800065" lvl="1" indent="-342865">
              <a:buFont typeface="Arial"/>
              <a:buChar char="•"/>
            </a:pPr>
            <a:r>
              <a:rPr lang="fr-FR" sz="2000" b="0" dirty="0" smtClean="0">
                <a:latin typeface="+mn-lt"/>
                <a:cs typeface="Adobe Caslon Pro"/>
              </a:rPr>
              <a:t>More </a:t>
            </a:r>
            <a:r>
              <a:rPr lang="fr-FR" sz="2000" b="0" dirty="0">
                <a:latin typeface="+mn-lt"/>
                <a:cs typeface="Adobe Caslon Pro"/>
              </a:rPr>
              <a:t>data </a:t>
            </a:r>
            <a:r>
              <a:rPr lang="fr-FR" sz="2000" b="0" dirty="0" smtClean="0">
                <a:latin typeface="+mn-lt"/>
                <a:cs typeface="Adobe Caslon Pro"/>
              </a:rPr>
              <a:t>(</a:t>
            </a:r>
            <a:r>
              <a:rPr lang="fr-FR" sz="2000" b="0" dirty="0">
                <a:latin typeface="+mn-lt"/>
                <a:cs typeface="Adobe Caslon Pro"/>
              </a:rPr>
              <a:t>10</a:t>
            </a:r>
            <a:r>
              <a:rPr lang="fr-FR" sz="2000" b="0" baseline="30000" dirty="0">
                <a:latin typeface="+mn-lt"/>
                <a:cs typeface="Adobe Caslon Pro"/>
              </a:rPr>
              <a:t>6</a:t>
            </a:r>
            <a:r>
              <a:rPr lang="fr-FR" sz="2000" b="0" dirty="0">
                <a:latin typeface="+mn-lt"/>
                <a:cs typeface="Adobe Caslon Pro"/>
              </a:rPr>
              <a:t> </a:t>
            </a:r>
            <a:r>
              <a:rPr lang="fr-FR" sz="2000" b="0" dirty="0" smtClean="0">
                <a:latin typeface="+mn-lt"/>
                <a:cs typeface="Adobe Caslon Pro"/>
              </a:rPr>
              <a:t>vs. </a:t>
            </a:r>
            <a:r>
              <a:rPr lang="fr-FR" sz="2000" b="0" dirty="0">
                <a:latin typeface="+mn-lt"/>
                <a:cs typeface="Adobe Caslon Pro"/>
              </a:rPr>
              <a:t>10</a:t>
            </a:r>
            <a:r>
              <a:rPr lang="fr-FR" sz="2000" b="0" baseline="30000" dirty="0">
                <a:latin typeface="+mn-lt"/>
                <a:cs typeface="Adobe Caslon Pro"/>
              </a:rPr>
              <a:t>3</a:t>
            </a:r>
            <a:r>
              <a:rPr lang="fr-FR" sz="2000" b="0" dirty="0">
                <a:latin typeface="+mn-lt"/>
                <a:cs typeface="Adobe Caslon Pro"/>
              </a:rPr>
              <a:t> </a:t>
            </a:r>
            <a:r>
              <a:rPr lang="fr-FR" sz="2000" b="0" dirty="0" smtClean="0">
                <a:latin typeface="+mn-lt"/>
                <a:cs typeface="Adobe Caslon Pro"/>
              </a:rPr>
              <a:t>images)</a:t>
            </a:r>
          </a:p>
          <a:p>
            <a:pPr marL="800065" lvl="1" indent="-342865">
              <a:buFont typeface="Arial"/>
              <a:buChar char="•"/>
            </a:pPr>
            <a:r>
              <a:rPr lang="fr-FR" sz="2000" b="0" dirty="0" smtClean="0">
                <a:latin typeface="+mn-lt"/>
                <a:cs typeface="Adobe Caslon Pro"/>
              </a:rPr>
              <a:t>GPU </a:t>
            </a:r>
            <a:r>
              <a:rPr lang="fr-FR" sz="2000" b="0" dirty="0" err="1">
                <a:latin typeface="+mn-lt"/>
                <a:cs typeface="Adobe Caslon Pro"/>
              </a:rPr>
              <a:t>implementation</a:t>
            </a:r>
            <a:r>
              <a:rPr lang="fr-FR" sz="2000" b="0" dirty="0">
                <a:latin typeface="+mn-lt"/>
                <a:cs typeface="Adobe Caslon Pro"/>
              </a:rPr>
              <a:t> (50x </a:t>
            </a:r>
            <a:r>
              <a:rPr lang="fr-FR" sz="2000" b="0" dirty="0" err="1">
                <a:latin typeface="+mn-lt"/>
                <a:cs typeface="Adobe Caslon Pro"/>
              </a:rPr>
              <a:t>speedup</a:t>
            </a:r>
            <a:r>
              <a:rPr lang="fr-FR" sz="2000" b="0" dirty="0">
                <a:latin typeface="+mn-lt"/>
                <a:cs typeface="Adobe Caslon Pro"/>
              </a:rPr>
              <a:t> over </a:t>
            </a:r>
            <a:r>
              <a:rPr lang="fr-FR" sz="2000" b="0" dirty="0" smtClean="0">
                <a:latin typeface="+mn-lt"/>
                <a:cs typeface="Adobe Caslon Pro"/>
              </a:rPr>
              <a:t>CPU)</a:t>
            </a:r>
          </a:p>
          <a:p>
            <a:pPr marL="1257265" lvl="2" indent="-342865">
              <a:buFont typeface="Arial"/>
              <a:buChar char="•"/>
            </a:pPr>
            <a:r>
              <a:rPr lang="fr-FR" sz="2000" b="0" dirty="0" err="1" smtClean="0">
                <a:latin typeface="+mn-lt"/>
                <a:cs typeface="Adobe Caslon Pro"/>
              </a:rPr>
              <a:t>Trained</a:t>
            </a:r>
            <a:r>
              <a:rPr lang="fr-FR" sz="2000" b="0" dirty="0" smtClean="0">
                <a:latin typeface="+mn-lt"/>
                <a:cs typeface="Adobe Caslon Pro"/>
              </a:rPr>
              <a:t> on </a:t>
            </a:r>
            <a:r>
              <a:rPr lang="fr-FR" sz="2000" b="0" dirty="0" err="1" smtClean="0">
                <a:latin typeface="+mn-lt"/>
                <a:cs typeface="Adobe Caslon Pro"/>
              </a:rPr>
              <a:t>two</a:t>
            </a:r>
            <a:r>
              <a:rPr lang="fr-FR" sz="2000" b="0" dirty="0" smtClean="0">
                <a:latin typeface="+mn-lt"/>
                <a:cs typeface="Adobe Caslon Pro"/>
              </a:rPr>
              <a:t> </a:t>
            </a:r>
            <a:r>
              <a:rPr lang="fr-FR" sz="2000" b="0" dirty="0" err="1" smtClean="0">
                <a:latin typeface="+mn-lt"/>
                <a:cs typeface="Adobe Caslon Pro"/>
              </a:rPr>
              <a:t>GPUs</a:t>
            </a:r>
            <a:r>
              <a:rPr lang="fr-FR" sz="2000" b="0" dirty="0" smtClean="0">
                <a:latin typeface="+mn-lt"/>
                <a:cs typeface="Adobe Caslon Pro"/>
              </a:rPr>
              <a:t> for a </a:t>
            </a:r>
            <a:r>
              <a:rPr lang="fr-FR" sz="2000" b="0" dirty="0" err="1" smtClean="0">
                <a:latin typeface="+mn-lt"/>
                <a:cs typeface="Adobe Caslon Pro"/>
              </a:rPr>
              <a:t>week</a:t>
            </a:r>
            <a:endParaRPr lang="fr-FR" sz="2000" b="0" dirty="0" smtClean="0">
              <a:latin typeface="+mn-lt"/>
              <a:cs typeface="Adobe Caslon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399" y="6059269"/>
            <a:ext cx="922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/>
              <a:t>A. </a:t>
            </a:r>
            <a:r>
              <a:rPr lang="en-US" sz="1800" b="0" dirty="0" err="1" smtClean="0"/>
              <a:t>Krizhevsky</a:t>
            </a:r>
            <a:r>
              <a:rPr lang="en-US" sz="1800" b="0" dirty="0" smtClean="0"/>
              <a:t>, I. </a:t>
            </a:r>
            <a:r>
              <a:rPr lang="en-US" sz="1800" b="0" dirty="0" err="1" smtClean="0"/>
              <a:t>Sutskever</a:t>
            </a:r>
            <a:r>
              <a:rPr lang="en-US" sz="1800" b="0" dirty="0" smtClean="0"/>
              <a:t>, and G. Hinton, </a:t>
            </a:r>
            <a:r>
              <a:rPr lang="en-US" sz="1800" b="0" dirty="0" smtClean="0">
                <a:hlinkClick r:id="rId4"/>
              </a:rPr>
              <a:t>ImageNet Classification with Deep Convolutional Neural Networks</a:t>
            </a:r>
            <a:r>
              <a:rPr lang="en-US" sz="1800" b="0" dirty="0" smtClean="0"/>
              <a:t>, NIPS 2012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53115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Refinement of </a:t>
            </a:r>
            <a:r>
              <a:rPr lang="en-US" dirty="0" err="1" smtClean="0"/>
              <a:t>AlexNet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6059269"/>
            <a:ext cx="906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/>
              <a:t>M. </a:t>
            </a:r>
            <a:r>
              <a:rPr lang="en-US" sz="1800" b="0" dirty="0" err="1" smtClean="0"/>
              <a:t>Zeiler</a:t>
            </a:r>
            <a:r>
              <a:rPr lang="en-US" sz="1800" b="0" dirty="0" smtClean="0"/>
              <a:t> and R. Fergus, </a:t>
            </a:r>
            <a:r>
              <a:rPr lang="en-US" sz="1800" b="0" dirty="0" smtClean="0">
                <a:hlinkClick r:id="rId2"/>
              </a:rPr>
              <a:t>Visualizing and Understanding Convolutional Networks</a:t>
            </a:r>
            <a:r>
              <a:rPr lang="en-US" sz="1800" b="0" dirty="0" smtClean="0"/>
              <a:t>, </a:t>
            </a:r>
            <a:br>
              <a:rPr lang="en-US" sz="1800" b="0" dirty="0" smtClean="0"/>
            </a:br>
            <a:r>
              <a:rPr lang="en-US" sz="1800" b="0" dirty="0" err="1" smtClean="0"/>
              <a:t>arXiv</a:t>
            </a:r>
            <a:r>
              <a:rPr lang="en-US" sz="1800" b="0" dirty="0" smtClean="0"/>
              <a:t> preprint, 2013</a:t>
            </a:r>
            <a:endParaRPr lang="en-US" sz="1800" b="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8624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63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ZFNet</a:t>
            </a:r>
            <a:r>
              <a:rPr lang="en-US" dirty="0" smtClean="0"/>
              <a:t> refinements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/>
              <a:t>Very similar architecture to </a:t>
            </a:r>
            <a:r>
              <a:rPr lang="en-US" dirty="0" err="1"/>
              <a:t>AlexNet</a:t>
            </a:r>
            <a:r>
              <a:rPr lang="en-US" dirty="0"/>
              <a:t>, except for a few minor modifications.</a:t>
            </a:r>
          </a:p>
          <a:p>
            <a:r>
              <a:rPr lang="en-US" dirty="0" err="1"/>
              <a:t>AlexNet</a:t>
            </a:r>
            <a:r>
              <a:rPr lang="en-US" dirty="0"/>
              <a:t> trained on 15 million images, while ZF Net trained on only 1.3 million images.</a:t>
            </a:r>
          </a:p>
          <a:p>
            <a:r>
              <a:rPr lang="en-US" dirty="0"/>
              <a:t>Instead of using 11x11 sized filters in the first </a:t>
            </a:r>
            <a:r>
              <a:rPr lang="en-US" dirty="0" smtClean="0"/>
              <a:t>layer, </a:t>
            </a:r>
            <a:r>
              <a:rPr lang="en-US" dirty="0"/>
              <a:t>ZF Net used filters of size 7x7 and a decreased stride value. </a:t>
            </a:r>
            <a:endParaRPr lang="en-US" dirty="0" smtClean="0"/>
          </a:p>
          <a:p>
            <a:pPr lvl="1"/>
            <a:r>
              <a:rPr lang="en-US" dirty="0" smtClean="0"/>
              <a:t> a smaller </a:t>
            </a:r>
            <a:r>
              <a:rPr lang="en-US" dirty="0"/>
              <a:t>filter size in the first </a:t>
            </a:r>
            <a:r>
              <a:rPr lang="en-US" dirty="0" err="1"/>
              <a:t>conv</a:t>
            </a:r>
            <a:r>
              <a:rPr lang="en-US" dirty="0"/>
              <a:t> layer helps retain a lot of original pixel information in the input </a:t>
            </a:r>
            <a:r>
              <a:rPr lang="en-US" dirty="0" smtClean="0"/>
              <a:t>volume.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5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74637"/>
            <a:ext cx="8534400" cy="4525963"/>
          </a:xfrm>
        </p:spPr>
        <p:txBody>
          <a:bodyPr/>
          <a:lstStyle/>
          <a:p>
            <a:r>
              <a:rPr lang="en-US" dirty="0"/>
              <a:t>As the network grows, we </a:t>
            </a:r>
            <a:r>
              <a:rPr lang="en-US" dirty="0" smtClean="0"/>
              <a:t>see </a:t>
            </a:r>
            <a:r>
              <a:rPr lang="en-US" dirty="0"/>
              <a:t>a rise in the number of filters used.</a:t>
            </a:r>
          </a:p>
          <a:p>
            <a:r>
              <a:rPr lang="en-US" dirty="0"/>
              <a:t>Used </a:t>
            </a:r>
            <a:r>
              <a:rPr lang="en-US" dirty="0" err="1"/>
              <a:t>ReLUs</a:t>
            </a:r>
            <a:r>
              <a:rPr lang="en-US" dirty="0"/>
              <a:t> for their activation functions, cross-entropy loss for the error function, and trained using batch stochastic gradient descent.</a:t>
            </a:r>
          </a:p>
          <a:p>
            <a:r>
              <a:rPr lang="en-US" dirty="0"/>
              <a:t>Trained on a GTX 580 GPU for twelve days.</a:t>
            </a:r>
          </a:p>
          <a:p>
            <a:r>
              <a:rPr lang="en-US" dirty="0"/>
              <a:t>Developed a visualization technique named </a:t>
            </a:r>
            <a:r>
              <a:rPr lang="en-US" dirty="0" err="1"/>
              <a:t>Deconvolutional</a:t>
            </a:r>
            <a:r>
              <a:rPr lang="en-US" dirty="0"/>
              <a:t>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helps </a:t>
            </a:r>
            <a:r>
              <a:rPr lang="en-US" dirty="0"/>
              <a:t>to examine different feature activations and their relation to the input space. </a:t>
            </a:r>
            <a:endParaRPr lang="en-US" dirty="0" smtClean="0"/>
          </a:p>
          <a:p>
            <a:pPr lvl="1"/>
            <a:r>
              <a:rPr lang="en-US" dirty="0" smtClean="0"/>
              <a:t>Called </a:t>
            </a:r>
            <a:r>
              <a:rPr lang="en-US" dirty="0"/>
              <a:t>“</a:t>
            </a:r>
            <a:r>
              <a:rPr lang="en-US" dirty="0" err="1"/>
              <a:t>deconvnet</a:t>
            </a:r>
            <a:r>
              <a:rPr lang="en-US" dirty="0"/>
              <a:t>” because it maps features to pixels (the opposite of what a convolutional layer does).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0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1 Filters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-1" r="-1"/>
          <a:stretch/>
        </p:blipFill>
        <p:spPr>
          <a:xfrm>
            <a:off x="1843296" y="1071232"/>
            <a:ext cx="5689805" cy="46437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" y="6059269"/>
            <a:ext cx="906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/>
              <a:t>M. </a:t>
            </a:r>
            <a:r>
              <a:rPr lang="en-US" sz="1800" b="0" dirty="0" err="1" smtClean="0"/>
              <a:t>Zeiler</a:t>
            </a:r>
            <a:r>
              <a:rPr lang="en-US" sz="1800" b="0" dirty="0" smtClean="0"/>
              <a:t> and R. Fergus, </a:t>
            </a:r>
            <a:r>
              <a:rPr lang="en-US" sz="1800" b="0" dirty="0" smtClean="0">
                <a:hlinkClick r:id="rId3"/>
              </a:rPr>
              <a:t>Visualizing and Understanding Convolutional Networks</a:t>
            </a:r>
            <a:r>
              <a:rPr lang="en-US" sz="1800" b="0" dirty="0" smtClean="0"/>
              <a:t>, </a:t>
            </a:r>
            <a:br>
              <a:rPr lang="en-US" sz="1800" b="0" dirty="0" smtClean="0"/>
            </a:br>
            <a:r>
              <a:rPr lang="en-US" sz="1800" b="0" dirty="0" smtClean="0"/>
              <a:t>ECCV 2014 (Best Paper Award winner)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30095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+mn-lt"/>
              </a:rPr>
              <a:t>ImageNet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 Challenge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74" y="1581102"/>
            <a:ext cx="3493272" cy="481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74" y="3028902"/>
            <a:ext cx="3429426" cy="825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74" y="2190702"/>
            <a:ext cx="3429000" cy="8280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74" y="3867102"/>
            <a:ext cx="3429000" cy="78224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038601" y="2114502"/>
            <a:ext cx="4952999" cy="2862312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342865" indent="-342865">
              <a:buFont typeface="Arial"/>
              <a:buChar char="•"/>
            </a:pPr>
            <a:r>
              <a:rPr lang="en-US" sz="2000" b="0" dirty="0">
                <a:latin typeface="+mn-lt"/>
              </a:rPr>
              <a:t>~14 million labeled images, 20k classes</a:t>
            </a:r>
          </a:p>
          <a:p>
            <a:pPr marL="342865" indent="-342865">
              <a:buFont typeface="Arial"/>
              <a:buChar char="•"/>
            </a:pPr>
            <a:endParaRPr lang="en-US" sz="2000" b="0" dirty="0">
              <a:latin typeface="+mn-lt"/>
            </a:endParaRPr>
          </a:p>
          <a:p>
            <a:pPr marL="342865" indent="-342865">
              <a:buFont typeface="Arial"/>
              <a:buChar char="•"/>
            </a:pPr>
            <a:r>
              <a:rPr lang="en-US" sz="2000" b="0" dirty="0">
                <a:latin typeface="+mn-lt"/>
              </a:rPr>
              <a:t>Images gathered from Internet</a:t>
            </a:r>
          </a:p>
          <a:p>
            <a:pPr marL="342865" indent="-342865">
              <a:buFont typeface="Arial"/>
              <a:buChar char="•"/>
            </a:pPr>
            <a:endParaRPr lang="en-US" sz="2000" b="0" dirty="0">
              <a:latin typeface="+mn-lt"/>
            </a:endParaRPr>
          </a:p>
          <a:p>
            <a:pPr marL="342865" indent="-342865">
              <a:buFont typeface="Arial"/>
              <a:buChar char="•"/>
            </a:pPr>
            <a:r>
              <a:rPr lang="en-US" sz="2000" b="0" dirty="0">
                <a:latin typeface="+mn-lt"/>
              </a:rPr>
              <a:t>Human labels via Amazon </a:t>
            </a:r>
            <a:r>
              <a:rPr lang="en-US" sz="2000" b="0" dirty="0" err="1" smtClean="0">
                <a:latin typeface="+mn-lt"/>
              </a:rPr>
              <a:t>MTurk</a:t>
            </a:r>
            <a:r>
              <a:rPr lang="en-US" sz="2000" b="0" dirty="0" smtClean="0">
                <a:latin typeface="+mn-lt"/>
              </a:rPr>
              <a:t> </a:t>
            </a:r>
          </a:p>
          <a:p>
            <a:pPr marL="342865" indent="-342865">
              <a:buFont typeface="Arial"/>
              <a:buChar char="•"/>
            </a:pPr>
            <a:endParaRPr lang="en-US" sz="2000" b="0" dirty="0" smtClean="0">
              <a:latin typeface="+mn-lt"/>
            </a:endParaRPr>
          </a:p>
          <a:p>
            <a:pPr marL="342865" indent="-342865">
              <a:buFont typeface="Arial"/>
              <a:buChar char="•"/>
            </a:pPr>
            <a:r>
              <a:rPr lang="en-US" sz="2000" b="0" dirty="0" smtClean="0">
                <a:latin typeface="+mn-lt"/>
              </a:rPr>
              <a:t>Challenge: 1.2 million training images, 1000 classes</a:t>
            </a:r>
            <a:endParaRPr lang="en-US" sz="2000" b="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47800" y="5943600"/>
            <a:ext cx="594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hlinkClick r:id="rId6"/>
              </a:rPr>
              <a:t>www.image-net.org/challenges/LSVRC/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7962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/>
          <p:nvPr/>
        </p:nvSpPr>
        <p:spPr>
          <a:xfrm>
            <a:off x="609599" y="185701"/>
            <a:ext cx="7857725" cy="64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b="0" dirty="0" err="1" smtClean="0"/>
              <a:t>ImageNet</a:t>
            </a:r>
            <a:r>
              <a:rPr lang="en-US" sz="3000" b="0" dirty="0" smtClean="0"/>
              <a:t> Challenge 2012-2014</a:t>
            </a:r>
            <a:endParaRPr lang="en" sz="3000" b="0" dirty="0"/>
          </a:p>
        </p:txBody>
      </p:sp>
      <p:graphicFrame>
        <p:nvGraphicFramePr>
          <p:cNvPr id="690" name="Shape 690"/>
          <p:cNvGraphicFramePr/>
          <p:nvPr>
            <p:extLst>
              <p:ext uri="{D42A27DB-BD31-4B8C-83A1-F6EECF244321}">
                <p14:modId xmlns:p14="http://schemas.microsoft.com/office/powerpoint/2010/main" val="2768730201"/>
              </p:ext>
            </p:extLst>
          </p:nvPr>
        </p:nvGraphicFramePr>
        <p:xfrm>
          <a:off x="472125" y="1143000"/>
          <a:ext cx="8199750" cy="50237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28275"/>
                <a:gridCol w="1143000"/>
                <a:gridCol w="1048575"/>
                <a:gridCol w="1639950"/>
                <a:gridCol w="1639950"/>
              </a:tblGrid>
              <a:tr h="533273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/>
                        <a:t>Team</a:t>
                      </a:r>
                    </a:p>
                  </a:txBody>
                  <a:tcPr marL="63500" marR="63500" marT="84667" marB="84667"/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Year</a:t>
                      </a:r>
                    </a:p>
                  </a:txBody>
                  <a:tcPr marL="63500" marR="63500" marT="84667" marB="84667"/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/>
                        <a:t>Place</a:t>
                      </a:r>
                    </a:p>
                  </a:txBody>
                  <a:tcPr marL="63500" marR="63500" marT="84667" marB="84667"/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Error (top-5)</a:t>
                      </a:r>
                    </a:p>
                  </a:txBody>
                  <a:tcPr marL="63500" marR="63500" marT="84667" marB="84667"/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/>
                        <a:t>E</a:t>
                      </a:r>
                      <a:r>
                        <a:rPr lang="en" sz="1800" b="1" dirty="0" smtClean="0"/>
                        <a:t>xternal </a:t>
                      </a:r>
                      <a:r>
                        <a:rPr lang="en" sz="1800" b="1" dirty="0"/>
                        <a:t>data</a:t>
                      </a:r>
                    </a:p>
                  </a:txBody>
                  <a:tcPr marL="63500" marR="63500" marT="84667" marB="84667"/>
                </a:tc>
              </a:tr>
              <a:tr h="66875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 smtClean="0"/>
                        <a:t>SuperVision</a:t>
                      </a:r>
                      <a:r>
                        <a:rPr lang="en-US" sz="1800" dirty="0" smtClean="0"/>
                        <a:t> –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Toronto</a:t>
                      </a:r>
                    </a:p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/>
                        <a:t>(7</a:t>
                      </a:r>
                      <a:r>
                        <a:rPr lang="en-US" sz="1800" baseline="0" dirty="0" smtClean="0"/>
                        <a:t> layers)</a:t>
                      </a:r>
                      <a:endParaRPr lang="en" sz="1800" dirty="0"/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2012 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-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16.4%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no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</a:tr>
              <a:tr h="52378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SuperVision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2012 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1st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15.3%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ImageNet 22k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</a:tr>
              <a:tr h="66875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 smtClean="0"/>
                        <a:t>Clarifai</a:t>
                      </a:r>
                      <a:r>
                        <a:rPr lang="en-US" sz="1800" dirty="0" smtClean="0"/>
                        <a:t> – NYU</a:t>
                      </a:r>
                    </a:p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/>
                        <a:t>(7 layers)</a:t>
                      </a:r>
                      <a:endParaRPr lang="en" sz="1800" dirty="0"/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2013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-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11.7%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no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71066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Clarifai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2013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1st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11.2%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ImageNet 22k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6875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 smtClean="0"/>
                        <a:t>VGG</a:t>
                      </a:r>
                      <a:r>
                        <a:rPr lang="en-US" sz="1800" dirty="0" smtClean="0"/>
                        <a:t> –</a:t>
                      </a:r>
                      <a:r>
                        <a:rPr lang="en-US" sz="1800" baseline="0" dirty="0" smtClean="0"/>
                        <a:t> Oxford</a:t>
                      </a:r>
                      <a:endParaRPr lang="en-US" sz="1800" dirty="0" smtClean="0"/>
                    </a:p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/>
                        <a:t>(16</a:t>
                      </a:r>
                      <a:r>
                        <a:rPr lang="en-US" sz="1800" baseline="0" dirty="0" smtClean="0"/>
                        <a:t> layers)</a:t>
                      </a:r>
                      <a:endParaRPr lang="en" sz="1800" dirty="0"/>
                    </a:p>
                  </a:txBody>
                  <a:tcPr marL="63500" marR="63500" marT="84667" marB="84667"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2014</a:t>
                      </a:r>
                    </a:p>
                  </a:txBody>
                  <a:tcPr marL="63500" marR="63500" marT="84667" marB="84667"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2nd</a:t>
                      </a:r>
                    </a:p>
                  </a:txBody>
                  <a:tcPr marL="63500" marR="63500" marT="84667" marB="84667"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7.32%</a:t>
                      </a:r>
                    </a:p>
                  </a:txBody>
                  <a:tcPr marL="63500" marR="63500" marT="84667" marB="84667"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no</a:t>
                      </a:r>
                    </a:p>
                  </a:txBody>
                  <a:tcPr marL="63500" marR="63500" marT="84667" marB="84667">
                    <a:solidFill>
                      <a:srgbClr val="CC66FF"/>
                    </a:solidFill>
                  </a:tcPr>
                </a:tc>
              </a:tr>
              <a:tr h="66875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 smtClean="0"/>
                        <a:t>GoogLeNet</a:t>
                      </a:r>
                      <a:endParaRPr lang="en-US" sz="1800" dirty="0" smtClean="0"/>
                    </a:p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/>
                        <a:t>(19 layers)</a:t>
                      </a:r>
                      <a:endParaRPr lang="en" sz="1800" dirty="0"/>
                    </a:p>
                  </a:txBody>
                  <a:tcPr marL="63500" marR="63500" marT="84667" marB="84667"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2014</a:t>
                      </a:r>
                    </a:p>
                  </a:txBody>
                  <a:tcPr marL="63500" marR="63500" marT="84667" marB="84667"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1st</a:t>
                      </a:r>
                    </a:p>
                  </a:txBody>
                  <a:tcPr marL="63500" marR="63500" marT="84667" marB="84667"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6.67%</a:t>
                      </a:r>
                    </a:p>
                  </a:txBody>
                  <a:tcPr marL="63500" marR="63500" marT="84667" marB="84667"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no</a:t>
                      </a:r>
                    </a:p>
                  </a:txBody>
                  <a:tcPr marL="63500" marR="63500" marT="84667" marB="84667">
                    <a:solidFill>
                      <a:srgbClr val="CC66FF"/>
                    </a:solidFill>
                  </a:tcPr>
                </a:tc>
              </a:tr>
              <a:tr h="52378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/>
                        <a:t>Human</a:t>
                      </a:r>
                      <a:r>
                        <a:rPr lang="en-US" sz="1800" baseline="0" dirty="0" smtClean="0"/>
                        <a:t> expert*</a:t>
                      </a:r>
                      <a:endParaRPr lang="en" sz="1800" dirty="0"/>
                    </a:p>
                  </a:txBody>
                  <a:tcPr marL="63500" marR="63500" marT="84667" marB="84667"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endParaRPr lang="en" sz="1800" dirty="0"/>
                    </a:p>
                  </a:txBody>
                  <a:tcPr marL="63500" marR="63500" marT="84667" marB="84667"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endParaRPr lang="en" sz="1800" dirty="0"/>
                    </a:p>
                  </a:txBody>
                  <a:tcPr marL="63500" marR="63500" marT="84667" marB="84667"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/>
                        <a:t>5.1%</a:t>
                      </a:r>
                      <a:endParaRPr lang="en" sz="1800" dirty="0"/>
                    </a:p>
                  </a:txBody>
                  <a:tcPr marL="63500" marR="63500" marT="84667" marB="84667"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endParaRPr lang="en" sz="1800" dirty="0"/>
                    </a:p>
                  </a:txBody>
                  <a:tcPr marL="63500" marR="63500" marT="84667" marB="84667"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200" y="6397823"/>
            <a:ext cx="9067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dirty="0" smtClean="0">
                <a:hlinkClick r:id="rId3"/>
              </a:rPr>
              <a:t>http</a:t>
            </a:r>
            <a:r>
              <a:rPr lang="en-US" sz="1400" b="0" dirty="0">
                <a:hlinkClick r:id="rId3"/>
              </a:rPr>
              <a:t>://karpathy.github.io/2014/09/02/what-i-learned-from-competing-against-a-convnet-on-imagenet/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61415516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5-04-28 at 3.22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85" y="0"/>
            <a:ext cx="5918415" cy="6858000"/>
          </a:xfrm>
          <a:prstGeom prst="rect">
            <a:avLst/>
          </a:prstGeom>
        </p:spPr>
      </p:pic>
      <p:pic>
        <p:nvPicPr>
          <p:cNvPr id="6" name="Picture 5" descr="Screen Shot 2015-04-28 at 3.24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5771"/>
            <a:ext cx="2819400" cy="687229"/>
          </a:xfrm>
          <a:prstGeom prst="rect">
            <a:avLst/>
          </a:prstGeom>
        </p:spPr>
      </p:pic>
      <p:pic>
        <p:nvPicPr>
          <p:cNvPr id="7" name="Picture 6" descr="Screen Shot 2015-04-28 at 3.25.2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76"/>
          <a:stretch/>
        </p:blipFill>
        <p:spPr>
          <a:xfrm>
            <a:off x="457200" y="1447800"/>
            <a:ext cx="2667000" cy="2719649"/>
          </a:xfrm>
          <a:prstGeom prst="rect">
            <a:avLst/>
          </a:prstGeom>
        </p:spPr>
      </p:pic>
      <p:pic>
        <p:nvPicPr>
          <p:cNvPr id="9" name="Picture 8" descr="Screen Shot 2015-04-28 at 3.27.3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24728"/>
            <a:ext cx="2667000" cy="8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58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Humans and Computers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Stanford University researchers had just built the world’s most effective image-recognition </a:t>
            </a:r>
            <a:r>
              <a:rPr lang="en-US" dirty="0" smtClean="0"/>
              <a:t>software (2011)</a:t>
            </a:r>
          </a:p>
          <a:p>
            <a:pPr lvl="1"/>
            <a:r>
              <a:rPr lang="en-US" dirty="0"/>
              <a:t>50,000 images, </a:t>
            </a:r>
            <a:endParaRPr lang="en-US" dirty="0" smtClean="0"/>
          </a:p>
          <a:p>
            <a:pPr lvl="1"/>
            <a:r>
              <a:rPr lang="en-US" dirty="0" smtClean="0"/>
              <a:t>10 </a:t>
            </a:r>
            <a:r>
              <a:rPr lang="en-US" dirty="0"/>
              <a:t>categories, such as “dogs,” “horses,” and “trucks.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It was right about 80 percent </a:t>
            </a:r>
            <a:endParaRPr lang="en-US" dirty="0" smtClean="0"/>
          </a:p>
          <a:p>
            <a:r>
              <a:rPr lang="en-US" dirty="0" err="1" smtClean="0"/>
              <a:t>Karpathy</a:t>
            </a:r>
            <a:r>
              <a:rPr lang="en-US" dirty="0" smtClean="0"/>
              <a:t> wanted to compare his brain with their digital creation</a:t>
            </a:r>
          </a:p>
          <a:p>
            <a:pPr lvl="1"/>
            <a:r>
              <a:rPr lang="en-US" dirty="0" smtClean="0"/>
              <a:t>He scored 94%</a:t>
            </a:r>
          </a:p>
          <a:p>
            <a:r>
              <a:rPr lang="en-US" dirty="0" smtClean="0"/>
              <a:t>Since then, Google scored 93.4% on </a:t>
            </a:r>
            <a:r>
              <a:rPr lang="en-US" dirty="0" err="1" smtClean="0"/>
              <a:t>ImageNet</a:t>
            </a:r>
            <a:r>
              <a:rPr lang="en-US" dirty="0" smtClean="0"/>
              <a:t>; </a:t>
            </a:r>
            <a:r>
              <a:rPr lang="en-US" dirty="0" err="1" smtClean="0"/>
              <a:t>Karpathy</a:t>
            </a:r>
            <a:r>
              <a:rPr lang="en-US" dirty="0" smtClean="0"/>
              <a:t> now scored a measly 85% accuracy!</a:t>
            </a:r>
          </a:p>
          <a:p>
            <a:r>
              <a:rPr lang="en-US" dirty="0" smtClean="0"/>
              <a:t>Previously, humans consistently beat machines; not quite so easily any more with CNN and its variants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277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>
                <a:latin typeface="+mn-lt"/>
              </a:rPr>
              <a:t>Deep learning</a:t>
            </a:r>
            <a:endParaRPr lang="en-US" sz="3600" dirty="0">
              <a:latin typeface="+mn-lt"/>
            </a:endParaRP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5105400"/>
          </a:xfrm>
        </p:spPr>
        <p:txBody>
          <a:bodyPr/>
          <a:lstStyle/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Learn a </a:t>
            </a:r>
            <a:r>
              <a:rPr lang="en-US" sz="2400" i="1" dirty="0" smtClean="0"/>
              <a:t>feature hierarchy</a:t>
            </a:r>
            <a:r>
              <a:rPr lang="en-US" sz="2400" dirty="0"/>
              <a:t> </a:t>
            </a:r>
            <a:r>
              <a:rPr lang="en-US" sz="2400" dirty="0" smtClean="0"/>
              <a:t>all </a:t>
            </a:r>
            <a:r>
              <a:rPr lang="en-US" sz="2400" dirty="0"/>
              <a:t>the way from pixels </a:t>
            </a:r>
            <a:r>
              <a:rPr lang="en-US" sz="2400" dirty="0" smtClean="0">
                <a:sym typeface="Wingdings" charset="0"/>
              </a:rPr>
              <a:t>to </a:t>
            </a:r>
            <a:r>
              <a:rPr lang="en-US" sz="2400" dirty="0">
                <a:sym typeface="Wingdings" charset="0"/>
              </a:rPr>
              <a:t>classifier</a:t>
            </a:r>
          </a:p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Each layer extracts features from the output of previous layer</a:t>
            </a:r>
          </a:p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Train all layers jointly (</a:t>
            </a:r>
            <a:r>
              <a:rPr lang="en-US" sz="2400" b="1" dirty="0" err="1" smtClean="0">
                <a:solidFill>
                  <a:srgbClr val="FF0000"/>
                </a:solidFill>
              </a:rPr>
              <a:t>backpropagation</a:t>
            </a:r>
            <a:r>
              <a:rPr lang="en-US" sz="2400" b="1" dirty="0" smtClean="0">
                <a:solidFill>
                  <a:srgbClr val="FF0000"/>
                </a:solidFill>
              </a:rPr>
              <a:t>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16764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1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37338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2</a:t>
            </a: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57912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3</a:t>
            </a: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7315200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0252" name="TextBox 19"/>
          <p:cNvSpPr txBox="1">
            <a:spLocks noChangeArrowheads="1"/>
          </p:cNvSpPr>
          <p:nvPr/>
        </p:nvSpPr>
        <p:spPr bwMode="auto">
          <a:xfrm>
            <a:off x="7912300" y="4967635"/>
            <a:ext cx="1241025" cy="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>
                <a:latin typeface="+mn-lt"/>
              </a:rPr>
              <a:t>Simple </a:t>
            </a:r>
            <a:br>
              <a:rPr lang="en-US" sz="2000" b="0">
                <a:latin typeface="+mn-lt"/>
              </a:rPr>
            </a:br>
            <a:r>
              <a:rPr lang="en-US" sz="2000" b="0">
                <a:latin typeface="+mn-lt"/>
              </a:rPr>
              <a:t>Classifier</a:t>
            </a:r>
          </a:p>
        </p:txBody>
      </p:sp>
      <p:sp>
        <p:nvSpPr>
          <p:cNvPr id="10253" name="TextBox 20"/>
          <p:cNvSpPr txBox="1">
            <a:spLocks noChangeArrowheads="1"/>
          </p:cNvSpPr>
          <p:nvPr/>
        </p:nvSpPr>
        <p:spPr bwMode="auto">
          <a:xfrm>
            <a:off x="-54454" y="4775547"/>
            <a:ext cx="1353029" cy="101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Image</a:t>
            </a:r>
            <a:r>
              <a:rPr lang="en-US" sz="2000" b="0" dirty="0" smtClean="0">
                <a:latin typeface="+mn-lt"/>
              </a:rPr>
              <a:t>/ Video</a:t>
            </a:r>
            <a:endParaRPr lang="en-US" sz="2000" b="0" dirty="0">
              <a:latin typeface="+mn-lt"/>
            </a:endParaRPr>
          </a:p>
          <a:p>
            <a:pPr algn="ctr" eaLnBrk="1" hangingPunct="1"/>
            <a:r>
              <a:rPr lang="en-US" sz="2000" b="0" dirty="0">
                <a:latin typeface="+mn-lt"/>
              </a:rPr>
              <a:t>Pixels</a:t>
            </a:r>
          </a:p>
        </p:txBody>
      </p:sp>
      <p:sp>
        <p:nvSpPr>
          <p:cNvPr id="15" name="Right Arrow 14"/>
          <p:cNvSpPr>
            <a:spLocks noChangeArrowheads="1"/>
          </p:cNvSpPr>
          <p:nvPr/>
        </p:nvSpPr>
        <p:spPr bwMode="auto">
          <a:xfrm>
            <a:off x="5260975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0" name="Right Arrow 19"/>
          <p:cNvSpPr>
            <a:spLocks noChangeArrowheads="1"/>
          </p:cNvSpPr>
          <p:nvPr/>
        </p:nvSpPr>
        <p:spPr bwMode="auto">
          <a:xfrm>
            <a:off x="3203575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1" name="Right Arrow 20"/>
          <p:cNvSpPr>
            <a:spLocks noChangeArrowheads="1"/>
          </p:cNvSpPr>
          <p:nvPr/>
        </p:nvSpPr>
        <p:spPr bwMode="auto">
          <a:xfrm>
            <a:off x="1146175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58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ImageNet</a:t>
            </a:r>
            <a:r>
              <a:rPr lang="en-US" dirty="0" smtClean="0"/>
              <a:t> Challenge 2015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Shape 690"/>
          <p:cNvGraphicFramePr/>
          <p:nvPr>
            <p:extLst>
              <p:ext uri="{D42A27DB-BD31-4B8C-83A1-F6EECF244321}">
                <p14:modId xmlns:p14="http://schemas.microsoft.com/office/powerpoint/2010/main" val="2858969721"/>
              </p:ext>
            </p:extLst>
          </p:nvPr>
        </p:nvGraphicFramePr>
        <p:xfrm>
          <a:off x="472125" y="1143000"/>
          <a:ext cx="8199750" cy="50237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28275"/>
                <a:gridCol w="1143000"/>
                <a:gridCol w="1048575"/>
                <a:gridCol w="1639950"/>
                <a:gridCol w="1639950"/>
              </a:tblGrid>
              <a:tr h="533273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/>
                        <a:t>Team</a:t>
                      </a:r>
                    </a:p>
                  </a:txBody>
                  <a:tcPr marL="63500" marR="63500" marT="84667" marB="84667"/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Year</a:t>
                      </a:r>
                    </a:p>
                  </a:txBody>
                  <a:tcPr marL="63500" marR="63500" marT="84667" marB="84667"/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/>
                        <a:t>Place</a:t>
                      </a:r>
                    </a:p>
                  </a:txBody>
                  <a:tcPr marL="63500" marR="63500" marT="84667" marB="84667"/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Error (top-5)</a:t>
                      </a:r>
                    </a:p>
                  </a:txBody>
                  <a:tcPr marL="63500" marR="63500" marT="84667" marB="84667"/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 smtClean="0"/>
                        <a:t>E</a:t>
                      </a:r>
                      <a:r>
                        <a:rPr lang="en" sz="1800" b="1" dirty="0" smtClean="0"/>
                        <a:t>xternal </a:t>
                      </a:r>
                      <a:r>
                        <a:rPr lang="en" sz="1800" b="1" dirty="0"/>
                        <a:t>data</a:t>
                      </a:r>
                    </a:p>
                  </a:txBody>
                  <a:tcPr marL="63500" marR="63500" marT="84667" marB="84667"/>
                </a:tc>
              </a:tr>
              <a:tr h="66875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 smtClean="0"/>
                        <a:t>SuperVision</a:t>
                      </a:r>
                      <a:r>
                        <a:rPr lang="en-US" sz="1800" dirty="0" smtClean="0"/>
                        <a:t> –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Toronto</a:t>
                      </a:r>
                    </a:p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/>
                        <a:t>(7</a:t>
                      </a:r>
                      <a:r>
                        <a:rPr lang="en-US" sz="1800" baseline="0" dirty="0" smtClean="0"/>
                        <a:t> layers)</a:t>
                      </a:r>
                      <a:endParaRPr lang="en" sz="1800" dirty="0"/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2012 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-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16.4%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no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</a:tr>
              <a:tr h="52378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SuperVision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2012 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1st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15.3%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ImageNet 22k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</a:tr>
              <a:tr h="66875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 smtClean="0"/>
                        <a:t>Clarifai</a:t>
                      </a:r>
                      <a:r>
                        <a:rPr lang="en-US" sz="1800" dirty="0" smtClean="0"/>
                        <a:t> – NYU</a:t>
                      </a:r>
                    </a:p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/>
                        <a:t>(7 layers)</a:t>
                      </a:r>
                      <a:endParaRPr lang="en" sz="1800" dirty="0"/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2013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-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11.7%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no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71066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Clarifai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2013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1st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11.2%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ImageNet 22k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6875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 smtClean="0"/>
                        <a:t>VGG</a:t>
                      </a:r>
                      <a:r>
                        <a:rPr lang="en-US" sz="1800" dirty="0" smtClean="0"/>
                        <a:t> –</a:t>
                      </a:r>
                      <a:r>
                        <a:rPr lang="en-US" sz="1800" baseline="0" dirty="0" smtClean="0"/>
                        <a:t> Oxford</a:t>
                      </a:r>
                      <a:endParaRPr lang="en-US" sz="1800" dirty="0" smtClean="0"/>
                    </a:p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/>
                        <a:t>(16</a:t>
                      </a:r>
                      <a:r>
                        <a:rPr lang="en-US" sz="1800" baseline="0" dirty="0" smtClean="0"/>
                        <a:t> layers)</a:t>
                      </a:r>
                      <a:endParaRPr lang="en" sz="1800" dirty="0"/>
                    </a:p>
                  </a:txBody>
                  <a:tcPr marL="63500" marR="63500" marT="84667" marB="84667"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2014</a:t>
                      </a:r>
                    </a:p>
                  </a:txBody>
                  <a:tcPr marL="63500" marR="63500" marT="84667" marB="84667"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2nd</a:t>
                      </a:r>
                    </a:p>
                  </a:txBody>
                  <a:tcPr marL="63500" marR="63500" marT="84667" marB="84667"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7.32%</a:t>
                      </a:r>
                    </a:p>
                  </a:txBody>
                  <a:tcPr marL="63500" marR="63500" marT="84667" marB="84667"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no</a:t>
                      </a:r>
                    </a:p>
                  </a:txBody>
                  <a:tcPr marL="63500" marR="63500" marT="84667" marB="84667">
                    <a:solidFill>
                      <a:srgbClr val="CC66FF"/>
                    </a:solidFill>
                  </a:tcPr>
                </a:tc>
              </a:tr>
              <a:tr h="66875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 smtClean="0"/>
                        <a:t>GoogLeNet</a:t>
                      </a:r>
                      <a:endParaRPr lang="en-US" sz="1800" dirty="0" smtClean="0"/>
                    </a:p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/>
                        <a:t>(19 layers)</a:t>
                      </a:r>
                      <a:endParaRPr lang="en" sz="1800" dirty="0"/>
                    </a:p>
                  </a:txBody>
                  <a:tcPr marL="63500" marR="63500" marT="84667" marB="84667"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2014</a:t>
                      </a:r>
                    </a:p>
                  </a:txBody>
                  <a:tcPr marL="63500" marR="63500" marT="84667" marB="84667"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1st</a:t>
                      </a:r>
                    </a:p>
                  </a:txBody>
                  <a:tcPr marL="63500" marR="63500" marT="84667" marB="84667"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6.67%</a:t>
                      </a:r>
                    </a:p>
                  </a:txBody>
                  <a:tcPr marL="63500" marR="63500" marT="84667" marB="84667"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no</a:t>
                      </a:r>
                    </a:p>
                  </a:txBody>
                  <a:tcPr marL="63500" marR="63500" marT="84667" marB="84667">
                    <a:solidFill>
                      <a:srgbClr val="CC66FF"/>
                    </a:solidFill>
                  </a:tcPr>
                </a:tc>
              </a:tr>
              <a:tr h="52378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err="1" smtClean="0"/>
                        <a:t>CUImage</a:t>
                      </a:r>
                      <a:endParaRPr lang="en" sz="1800" dirty="0"/>
                    </a:p>
                  </a:txBody>
                  <a:tcPr marL="63500" marR="63500" marT="84667" marB="84667"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/>
                        <a:t>2016</a:t>
                      </a:r>
                      <a:endParaRPr lang="en" sz="1800" dirty="0"/>
                    </a:p>
                  </a:txBody>
                  <a:tcPr marL="63500" marR="63500" marT="84667" marB="84667"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/>
                        <a:t>1st</a:t>
                      </a:r>
                      <a:endParaRPr lang="en" sz="1800" dirty="0"/>
                    </a:p>
                  </a:txBody>
                  <a:tcPr marL="63500" marR="63500" marT="84667" marB="84667"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/>
                        <a:t>%</a:t>
                      </a:r>
                      <a:endParaRPr lang="en" sz="1800" dirty="0"/>
                    </a:p>
                  </a:txBody>
                  <a:tcPr marL="63500" marR="63500" marT="84667" marB="84667"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/>
                        <a:t>no</a:t>
                      </a:r>
                      <a:endParaRPr lang="en" sz="1800" dirty="0"/>
                    </a:p>
                  </a:txBody>
                  <a:tcPr marL="63500" marR="63500" marT="84667" marB="84667"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78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</a:t>
            </a:r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https://adeshpande3.github.io/adeshpande3.github.io/The-9-Deep-Learning-Papers-You-Need-To-Know-</a:t>
            </a:r>
            <a:r>
              <a:rPr lang="en-US" dirty="0" smtClean="0">
                <a:hlinkClick r:id="rId2"/>
              </a:rPr>
              <a:t>About.htm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err="1"/>
              <a:t>ResNet</a:t>
            </a:r>
            <a:r>
              <a:rPr lang="en-US" dirty="0"/>
              <a:t> is a new </a:t>
            </a:r>
            <a:r>
              <a:rPr lang="en-US" dirty="0">
                <a:solidFill>
                  <a:srgbClr val="FF0000"/>
                </a:solidFill>
              </a:rPr>
              <a:t>152 layer</a:t>
            </a:r>
            <a:r>
              <a:rPr lang="en-US" dirty="0"/>
              <a:t> network architecture that set new records in classification, detection, and localization through one incredible architecture.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1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426720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err="1" smtClean="0"/>
              <a:t>Caffe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pyTorch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Theano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TensorFlow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Matconvnet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…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8800" y="6015335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hlinkClick r:id="rId2"/>
              </a:rPr>
              <a:t>http://</a:t>
            </a:r>
            <a:r>
              <a:rPr lang="en-US" b="0" dirty="0" err="1">
                <a:hlinkClick r:id="rId2"/>
              </a:rPr>
              <a:t>deeplearning.net</a:t>
            </a:r>
            <a:r>
              <a:rPr lang="en-US" b="0" dirty="0">
                <a:hlinkClick r:id="rId2"/>
              </a:rPr>
              <a:t>/</a:t>
            </a:r>
            <a:r>
              <a:rPr lang="en-US" b="0" dirty="0" err="1">
                <a:hlinkClick r:id="rId2"/>
              </a:rPr>
              <a:t>software_links</a:t>
            </a:r>
            <a:r>
              <a:rPr lang="en-US" b="0" dirty="0">
                <a:hlinkClick r:id="rId2"/>
              </a:rPr>
              <a:t>/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676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001000" cy="838200"/>
          </a:xfrm>
        </p:spPr>
        <p:txBody>
          <a:bodyPr/>
          <a:lstStyle/>
          <a:p>
            <a:r>
              <a:rPr lang="en-US" dirty="0" smtClean="0"/>
              <a:t>Breaking CNNs</a:t>
            </a:r>
            <a:endParaRPr lang="en-US" dirty="0"/>
          </a:p>
        </p:txBody>
      </p:sp>
      <p:pic>
        <p:nvPicPr>
          <p:cNvPr id="5" name="Picture 4" descr="Screen Shot 2015-04-28 at 3.4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8839200" cy="52191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26732" y="6096000"/>
            <a:ext cx="322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hlinkClick r:id="rId3"/>
              </a:rPr>
              <a:t>http://</a:t>
            </a:r>
            <a:r>
              <a:rPr lang="en-US" sz="1800" b="0" dirty="0" err="1">
                <a:hlinkClick r:id="rId3"/>
              </a:rPr>
              <a:t>arxiv.org</a:t>
            </a:r>
            <a:r>
              <a:rPr lang="en-US" sz="1800" b="0" dirty="0">
                <a:hlinkClick r:id="rId3"/>
              </a:rPr>
              <a:t>/abs/1312.6199</a:t>
            </a:r>
            <a:endParaRPr lang="en-US" sz="1800" b="0" dirty="0"/>
          </a:p>
        </p:txBody>
      </p:sp>
      <p:sp>
        <p:nvSpPr>
          <p:cNvPr id="7" name="Rectangle 6"/>
          <p:cNvSpPr/>
          <p:nvPr/>
        </p:nvSpPr>
        <p:spPr>
          <a:xfrm>
            <a:off x="1676400" y="6412468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dirty="0">
                <a:hlinkClick r:id="rId4"/>
              </a:rPr>
              <a:t>http://</a:t>
            </a:r>
            <a:r>
              <a:rPr lang="en-US" sz="1800" b="0" dirty="0" err="1">
                <a:hlinkClick r:id="rId4"/>
              </a:rPr>
              <a:t>karpathy.github.io</a:t>
            </a:r>
            <a:r>
              <a:rPr lang="en-US" sz="1800" b="0" dirty="0">
                <a:hlinkClick r:id="rId4"/>
              </a:rPr>
              <a:t>/2015/03/30/breaking-</a:t>
            </a:r>
            <a:r>
              <a:rPr lang="en-US" sz="1800" b="0" dirty="0" err="1">
                <a:hlinkClick r:id="rId4"/>
              </a:rPr>
              <a:t>convnets</a:t>
            </a:r>
            <a:r>
              <a:rPr lang="en-US" sz="1800" b="0" dirty="0">
                <a:hlinkClick r:id="rId4"/>
              </a:rPr>
              <a:t>/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680879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001000" cy="838200"/>
          </a:xfrm>
        </p:spPr>
        <p:txBody>
          <a:bodyPr/>
          <a:lstStyle/>
          <a:p>
            <a:r>
              <a:rPr lang="en-US" dirty="0" smtClean="0"/>
              <a:t>Breaking CNNs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6732" y="6096000"/>
            <a:ext cx="322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hlinkClick r:id="rId2"/>
              </a:rPr>
              <a:t>http://</a:t>
            </a:r>
            <a:r>
              <a:rPr lang="en-US" sz="1800" b="0" dirty="0" err="1">
                <a:hlinkClick r:id="rId2"/>
              </a:rPr>
              <a:t>arxiv.org</a:t>
            </a:r>
            <a:r>
              <a:rPr lang="en-US" sz="1800" b="0" dirty="0">
                <a:hlinkClick r:id="rId2"/>
              </a:rPr>
              <a:t>/abs/1412.1897</a:t>
            </a:r>
            <a:endParaRPr lang="en-US" sz="1800" b="0" dirty="0"/>
          </a:p>
        </p:txBody>
      </p:sp>
      <p:sp>
        <p:nvSpPr>
          <p:cNvPr id="7" name="Rectangle 6"/>
          <p:cNvSpPr/>
          <p:nvPr/>
        </p:nvSpPr>
        <p:spPr>
          <a:xfrm>
            <a:off x="1676400" y="6412468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dirty="0">
                <a:hlinkClick r:id="rId3"/>
              </a:rPr>
              <a:t>http://</a:t>
            </a:r>
            <a:r>
              <a:rPr lang="en-US" sz="1800" b="0" dirty="0" err="1">
                <a:hlinkClick r:id="rId3"/>
              </a:rPr>
              <a:t>karpathy.github.io</a:t>
            </a:r>
            <a:r>
              <a:rPr lang="en-US" sz="1800" b="0" dirty="0">
                <a:hlinkClick r:id="rId3"/>
              </a:rPr>
              <a:t>/2015/03/30/breaking-</a:t>
            </a:r>
            <a:r>
              <a:rPr lang="en-US" sz="1800" b="0" dirty="0" err="1">
                <a:hlinkClick r:id="rId3"/>
              </a:rPr>
              <a:t>convnets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</p:txBody>
      </p:sp>
      <p:pic>
        <p:nvPicPr>
          <p:cNvPr id="3" name="Picture 2" descr="Screen Shot 2015-04-28 at 3.50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71902"/>
            <a:ext cx="5820229" cy="512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52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dirty="0"/>
              <a:t>Recall gradient descent training: modify the weights to reduce classifier </a:t>
            </a:r>
            <a:r>
              <a:rPr lang="en-US" dirty="0" smtClean="0"/>
              <a:t>error</a:t>
            </a: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 smtClean="0"/>
              <a:t>Adversarial examples: modify the </a:t>
            </a:r>
            <a:r>
              <a:rPr lang="en-US" i="1" dirty="0" smtClean="0"/>
              <a:t>image</a:t>
            </a:r>
            <a:r>
              <a:rPr lang="en-US" dirty="0" smtClean="0"/>
              <a:t> to </a:t>
            </a:r>
            <a:r>
              <a:rPr lang="en-US" i="1" dirty="0" smtClean="0"/>
              <a:t>increase</a:t>
            </a:r>
            <a:r>
              <a:rPr lang="en-US" dirty="0" smtClean="0"/>
              <a:t> classifier error</a:t>
            </a:r>
            <a:endParaRPr lang="en-US" dirty="0"/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676400" y="6412468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dirty="0">
                <a:hlinkClick r:id="rId3"/>
              </a:rPr>
              <a:t>http://</a:t>
            </a:r>
            <a:r>
              <a:rPr lang="en-US" sz="1800" b="0" dirty="0" err="1">
                <a:hlinkClick r:id="rId3"/>
              </a:rPr>
              <a:t>karpathy.github.io</a:t>
            </a:r>
            <a:r>
              <a:rPr lang="en-US" sz="1800" b="0" dirty="0">
                <a:hlinkClick r:id="rId3"/>
              </a:rPr>
              <a:t>/2015/03/30/breaking-</a:t>
            </a:r>
            <a:r>
              <a:rPr lang="en-US" sz="1800" b="0" dirty="0" err="1">
                <a:hlinkClick r:id="rId3"/>
              </a:rPr>
              <a:t>convnets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</p:txBody>
      </p:sp>
      <p:sp>
        <p:nvSpPr>
          <p:cNvPr id="14" name="Rectangle 13"/>
          <p:cNvSpPr/>
          <p:nvPr/>
        </p:nvSpPr>
        <p:spPr>
          <a:xfrm>
            <a:off x="2874332" y="6031468"/>
            <a:ext cx="322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hlinkClick r:id="rId4"/>
              </a:rPr>
              <a:t>http://</a:t>
            </a:r>
            <a:r>
              <a:rPr lang="en-US" sz="1800" b="0" dirty="0" err="1">
                <a:hlinkClick r:id="rId4"/>
              </a:rPr>
              <a:t>arxiv.org</a:t>
            </a:r>
            <a:r>
              <a:rPr lang="en-US" sz="1800" b="0" dirty="0">
                <a:hlinkClick r:id="rId4"/>
              </a:rPr>
              <a:t>/abs/1412.6572</a:t>
            </a:r>
            <a:endParaRPr lang="en-US" sz="1800" b="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293111"/>
              </p:ext>
            </p:extLst>
          </p:nvPr>
        </p:nvGraphicFramePr>
        <p:xfrm>
          <a:off x="3505200" y="2441575"/>
          <a:ext cx="2046288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8" name="Equation" r:id="rId5" imgW="965160" imgH="393480" progId="Equation.3">
                  <p:embed/>
                </p:oleObj>
              </mc:Choice>
              <mc:Fallback>
                <p:oleObj name="Equation" r:id="rId5" imgW="965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441575"/>
                        <a:ext cx="2046288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016574"/>
              </p:ext>
            </p:extLst>
          </p:nvPr>
        </p:nvGraphicFramePr>
        <p:xfrm>
          <a:off x="3759200" y="4343400"/>
          <a:ext cx="18034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9" name="Equation" r:id="rId7" imgW="850900" imgH="393700" progId="Equation.3">
                  <p:embed/>
                </p:oleObj>
              </mc:Choice>
              <mc:Fallback>
                <p:oleObj name="Equation" r:id="rId7" imgW="8509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9200" y="4343400"/>
                        <a:ext cx="180340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979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"/>
            <a:ext cx="8001000" cy="838200"/>
          </a:xfrm>
        </p:spPr>
        <p:txBody>
          <a:bodyPr/>
          <a:lstStyle/>
          <a:p>
            <a:r>
              <a:rPr lang="en-US" dirty="0" smtClean="0"/>
              <a:t>What is going on?</a:t>
            </a:r>
            <a:endParaRPr lang="en-US" dirty="0"/>
          </a:p>
        </p:txBody>
      </p:sp>
      <p:pic>
        <p:nvPicPr>
          <p:cNvPr id="5" name="Picture 4" descr="Screen Shot 2015-04-28 at 4.04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2408464"/>
          </a:xfrm>
          <a:prstGeom prst="rect">
            <a:avLst/>
          </a:prstGeom>
        </p:spPr>
      </p:pic>
      <p:pic>
        <p:nvPicPr>
          <p:cNvPr id="6" name="Picture 5" descr="Screen Shot 2015-04-28 at 4.06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617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056" y="4262735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endParaRPr lang="en-US" i="1" dirty="0">
              <a:latin typeface="Times New Roman"/>
              <a:cs typeface="Times New Roman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223690"/>
              </p:ext>
            </p:extLst>
          </p:nvPr>
        </p:nvGraphicFramePr>
        <p:xfrm>
          <a:off x="7010400" y="4191000"/>
          <a:ext cx="18034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0" name="Equation" r:id="rId5" imgW="850900" imgH="393700" progId="Equation.3">
                  <p:embed/>
                </p:oleObj>
              </mc:Choice>
              <mc:Fallback>
                <p:oleObj name="Equation" r:id="rId5" imgW="8509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4191000"/>
                        <a:ext cx="180340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892535"/>
              </p:ext>
            </p:extLst>
          </p:nvPr>
        </p:nvGraphicFramePr>
        <p:xfrm>
          <a:off x="4616450" y="4270375"/>
          <a:ext cx="5111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1" name="Equation" r:id="rId7" imgW="241300" imgH="393700" progId="Equation.3">
                  <p:embed/>
                </p:oleObj>
              </mc:Choice>
              <mc:Fallback>
                <p:oleObj name="Equation" r:id="rId7" imgW="241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6450" y="4270375"/>
                        <a:ext cx="511175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1676400" y="6412468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dirty="0">
                <a:hlinkClick r:id="rId9"/>
              </a:rPr>
              <a:t>http://</a:t>
            </a:r>
            <a:r>
              <a:rPr lang="en-US" sz="1800" b="0" dirty="0" err="1">
                <a:hlinkClick r:id="rId9"/>
              </a:rPr>
              <a:t>karpathy.github.io</a:t>
            </a:r>
            <a:r>
              <a:rPr lang="en-US" sz="1800" b="0" dirty="0">
                <a:hlinkClick r:id="rId9"/>
              </a:rPr>
              <a:t>/2015/03/30/breaking-</a:t>
            </a:r>
            <a:r>
              <a:rPr lang="en-US" sz="1800" b="0" dirty="0" err="1">
                <a:hlinkClick r:id="rId9"/>
              </a:rPr>
              <a:t>convnets</a:t>
            </a:r>
            <a:r>
              <a:rPr lang="en-US" sz="1800" b="0" dirty="0">
                <a:hlinkClick r:id="rId9"/>
              </a:rPr>
              <a:t>/</a:t>
            </a:r>
            <a:endParaRPr lang="en-US" sz="1800" b="0" dirty="0"/>
          </a:p>
        </p:txBody>
      </p:sp>
      <p:sp>
        <p:nvSpPr>
          <p:cNvPr id="14" name="Rectangle 13"/>
          <p:cNvSpPr/>
          <p:nvPr/>
        </p:nvSpPr>
        <p:spPr>
          <a:xfrm>
            <a:off x="2874332" y="6031468"/>
            <a:ext cx="322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hlinkClick r:id="rId10"/>
              </a:rPr>
              <a:t>http://</a:t>
            </a:r>
            <a:r>
              <a:rPr lang="en-US" sz="1800" b="0" dirty="0" err="1">
                <a:hlinkClick r:id="rId10"/>
              </a:rPr>
              <a:t>arxiv.org</a:t>
            </a:r>
            <a:r>
              <a:rPr lang="en-US" sz="1800" b="0" dirty="0">
                <a:hlinkClick r:id="rId10"/>
              </a:rPr>
              <a:t>/abs/1412.6572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82849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Fooling a linear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Perceptron weight update: add a small multiple of the example to the weight vector: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       </a:t>
            </a:r>
            <a:r>
              <a:rPr lang="en-US" b="1" dirty="0" smtClean="0">
                <a:solidFill>
                  <a:srgbClr val="0000FF"/>
                </a:solidFill>
              </a:rPr>
              <a:t>w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  <a:sym typeface="Wingdings"/>
              </a:rPr>
              <a:t>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w</a:t>
            </a:r>
            <a:r>
              <a:rPr lang="en-US" dirty="0">
                <a:solidFill>
                  <a:srgbClr val="0000FF"/>
                </a:solidFill>
              </a:rPr>
              <a:t> + </a:t>
            </a:r>
            <a:r>
              <a:rPr lang="en-US" dirty="0" smtClean="0">
                <a:solidFill>
                  <a:srgbClr val="0000FF"/>
                </a:solidFill>
              </a:rPr>
              <a:t>α</a:t>
            </a:r>
            <a:r>
              <a:rPr lang="en-US" sz="800" dirty="0">
                <a:solidFill>
                  <a:srgbClr val="0000FF"/>
                </a:solidFill>
              </a:rPr>
              <a:t> </a:t>
            </a:r>
            <a:r>
              <a:rPr lang="en-US" b="1" dirty="0" smtClean="0">
                <a:solidFill>
                  <a:srgbClr val="0000FF"/>
                </a:solidFill>
              </a:rPr>
              <a:t>x</a:t>
            </a:r>
            <a:endParaRPr lang="en-US" b="1" dirty="0">
              <a:solidFill>
                <a:srgbClr val="0000FF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To fool a linear classifier, add a small multiple of the weight vector to the training example: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 smtClean="0"/>
              <a:t>                  </a:t>
            </a:r>
            <a:r>
              <a:rPr lang="en-US" b="1" dirty="0" smtClean="0">
                <a:solidFill>
                  <a:srgbClr val="0000FF"/>
                </a:solidFill>
              </a:rPr>
              <a:t>x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  <a:sym typeface="Wingdings"/>
              </a:rPr>
              <a:t>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b="1" dirty="0" smtClean="0">
                <a:solidFill>
                  <a:srgbClr val="0000FF"/>
                </a:solidFill>
              </a:rPr>
              <a:t>x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+ α</a:t>
            </a:r>
            <a:r>
              <a:rPr lang="en-US" sz="800" dirty="0">
                <a:solidFill>
                  <a:srgbClr val="0000FF"/>
                </a:solidFill>
              </a:rPr>
              <a:t> </a:t>
            </a:r>
            <a:r>
              <a:rPr lang="en-US" b="1" dirty="0" smtClean="0">
                <a:solidFill>
                  <a:srgbClr val="0000FF"/>
                </a:solidFill>
              </a:rPr>
              <a:t>w</a:t>
            </a:r>
            <a:endParaRPr lang="en-US" b="1" dirty="0">
              <a:solidFill>
                <a:srgbClr val="0000FF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Fooling a linear classifier</a:t>
            </a:r>
            <a:endParaRPr lang="en-US" dirty="0"/>
          </a:p>
        </p:txBody>
      </p:sp>
      <p:pic>
        <p:nvPicPr>
          <p:cNvPr id="6" name="Picture 5" descr="Screen Shot 2015-04-28 at 4.48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22" y="914400"/>
            <a:ext cx="5242878" cy="5486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76400" y="6412468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dirty="0">
                <a:hlinkClick r:id="rId3"/>
              </a:rPr>
              <a:t>http://</a:t>
            </a:r>
            <a:r>
              <a:rPr lang="en-US" sz="1800" b="0" dirty="0" err="1">
                <a:hlinkClick r:id="rId3"/>
              </a:rPr>
              <a:t>karpathy.github.io</a:t>
            </a:r>
            <a:r>
              <a:rPr lang="en-US" sz="1800" b="0" dirty="0">
                <a:hlinkClick r:id="rId3"/>
              </a:rPr>
              <a:t>/2015/03/30/breaking-</a:t>
            </a:r>
            <a:r>
              <a:rPr lang="en-US" sz="1800" b="0" dirty="0" err="1">
                <a:hlinkClick r:id="rId3"/>
              </a:rPr>
              <a:t>convnets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67271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 err="1" smtClean="0"/>
              <a:t>DeepDream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Modify the image to maximize activations of units in a given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81200"/>
            <a:ext cx="7327923" cy="4114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5000" y="6397823"/>
            <a:ext cx="548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dirty="0">
                <a:hlinkClick r:id="rId3"/>
              </a:rPr>
              <a:t>https://</a:t>
            </a:r>
            <a:r>
              <a:rPr lang="en-US" sz="1400" b="0" dirty="0" err="1">
                <a:hlinkClick r:id="rId3"/>
              </a:rPr>
              <a:t>github.com</a:t>
            </a:r>
            <a:r>
              <a:rPr lang="en-US" sz="1400" b="0" dirty="0">
                <a:hlinkClick r:id="rId3"/>
              </a:rPr>
              <a:t>/</a:t>
            </a:r>
            <a:r>
              <a:rPr lang="en-US" sz="1400" b="0" dirty="0" err="1">
                <a:hlinkClick r:id="rId3"/>
              </a:rPr>
              <a:t>google</a:t>
            </a:r>
            <a:r>
              <a:rPr lang="en-US" sz="1400" b="0" dirty="0">
                <a:hlinkClick r:id="rId3"/>
              </a:rPr>
              <a:t>/</a:t>
            </a:r>
            <a:r>
              <a:rPr lang="en-US" sz="1400" b="0" dirty="0" err="1">
                <a:hlinkClick r:id="rId3"/>
              </a:rPr>
              <a:t>deepdream</a:t>
            </a:r>
            <a:r>
              <a:rPr lang="en-US" sz="1400" b="0" dirty="0">
                <a:hlinkClick r:id="rId3"/>
              </a:rPr>
              <a:t>/blob/master/</a:t>
            </a:r>
            <a:r>
              <a:rPr lang="en-US" sz="1400" b="0" dirty="0" err="1">
                <a:hlinkClick r:id="rId3"/>
              </a:rPr>
              <a:t>dream.ipynb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33314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81000"/>
            <a:ext cx="5157345" cy="2529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073400"/>
            <a:ext cx="7226300" cy="25654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04800" y="2971800"/>
            <a:ext cx="8534400" cy="0"/>
          </a:xfrm>
          <a:prstGeom prst="line">
            <a:avLst/>
          </a:prstGeom>
          <a:ln w="635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5715000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ConvNet</a:t>
            </a:r>
            <a:r>
              <a:rPr lang="en-US" sz="2000" dirty="0"/>
              <a:t> arranges its neurons in three dimensions (width, height, depth), </a:t>
            </a:r>
            <a:endParaRPr lang="en-US" sz="2000" dirty="0" smtClean="0"/>
          </a:p>
          <a:p>
            <a:r>
              <a:rPr lang="en-US" sz="2000" dirty="0" smtClean="0"/>
              <a:t>as </a:t>
            </a:r>
            <a:r>
              <a:rPr lang="en-US" sz="2000" dirty="0"/>
              <a:t>visualized in one of the layers. Every layer of a </a:t>
            </a:r>
            <a:r>
              <a:rPr lang="en-US" sz="2000" dirty="0" err="1"/>
              <a:t>ConvNet</a:t>
            </a:r>
            <a:r>
              <a:rPr lang="en-US" sz="2000" dirty="0"/>
              <a:t> transforms the 3D </a:t>
            </a:r>
            <a:r>
              <a:rPr lang="en-US" sz="2000" dirty="0" smtClean="0"/>
              <a:t>input volume </a:t>
            </a:r>
            <a:r>
              <a:rPr lang="en-US" sz="2000" dirty="0"/>
              <a:t>to a 3D output volume of neuron activations.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1600200" cy="1143000"/>
          </a:xfrm>
        </p:spPr>
        <p:txBody>
          <a:bodyPr/>
          <a:lstStyle/>
          <a:p>
            <a:pPr eaLnBrk="1" hangingPunct="1"/>
            <a:r>
              <a:rPr lang="en-US" sz="4000" b="1" dirty="0" smtClean="0">
                <a:latin typeface="+mn-lt"/>
              </a:rPr>
              <a:t>CNN</a:t>
            </a:r>
            <a:endParaRPr lang="en-US" sz="4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33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DeepDream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534400" cy="4525963"/>
          </a:xfrm>
        </p:spPr>
        <p:txBody>
          <a:bodyPr/>
          <a:lstStyle/>
          <a:p>
            <a:r>
              <a:rPr lang="en-US" dirty="0" err="1"/>
              <a:t>DeepDream</a:t>
            </a:r>
            <a:r>
              <a:rPr lang="en-US" dirty="0"/>
              <a:t> a CNN to enhance patterns in images to create a dream-</a:t>
            </a:r>
            <a:r>
              <a:rPr lang="en-US" dirty="0" smtClean="0"/>
              <a:t>like</a:t>
            </a:r>
            <a:endParaRPr lang="en-US" dirty="0"/>
          </a:p>
          <a:p>
            <a:r>
              <a:rPr lang="en-US" dirty="0"/>
              <a:t>The program creates images that produce desired activations in a trained deep </a:t>
            </a:r>
            <a:r>
              <a:rPr lang="en-US" dirty="0" smtClean="0"/>
              <a:t>network</a:t>
            </a:r>
          </a:p>
          <a:p>
            <a:r>
              <a:rPr lang="en-US" dirty="0"/>
              <a:t>The CNN run in reverse to adjust the original image slightly so that a given output </a:t>
            </a:r>
            <a:r>
              <a:rPr lang="en-US" dirty="0" smtClean="0"/>
              <a:t>neuron</a:t>
            </a:r>
          </a:p>
          <a:p>
            <a:pPr lvl="1"/>
            <a:r>
              <a:rPr lang="en-US" dirty="0" smtClean="0"/>
              <a:t>(</a:t>
            </a:r>
            <a:r>
              <a:rPr lang="en-US" dirty="0"/>
              <a:t>e.g. the one for faces or certain animals) yields a higher confidence score</a:t>
            </a:r>
            <a:r>
              <a:rPr lang="en-US" dirty="0" smtClean="0"/>
              <a:t>.</a:t>
            </a:r>
          </a:p>
          <a:p>
            <a:r>
              <a:rPr lang="en-US" dirty="0"/>
              <a:t>The optimization resembles </a:t>
            </a:r>
            <a:r>
              <a:rPr lang="en-US" dirty="0" err="1"/>
              <a:t>Backprop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instead of adjusting the network weights, the weights are held fixed and the input is adjusted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2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DeepDream</a:t>
            </a:r>
            <a:r>
              <a:rPr lang="en-US" dirty="0" smtClean="0"/>
              <a:t>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6" name="Picture 5" descr="Screenshot 2018-11-27 07.12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6" y="1219200"/>
            <a:ext cx="8487434" cy="3213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4419600"/>
            <a:ext cx="8153400" cy="12192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normAutofit/>
          </a:bodyPr>
          <a:lstStyle/>
          <a:p>
            <a:r>
              <a:rPr lang="en-US" sz="2400" dirty="0"/>
              <a:t>From Wikipedia</a:t>
            </a:r>
            <a:r>
              <a:rPr lang="en-US" sz="2400" dirty="0" smtClean="0"/>
              <a:t>:      The </a:t>
            </a:r>
            <a:r>
              <a:rPr lang="en-US" sz="2400" dirty="0"/>
              <a:t>same image before (left) and after (right) applying fifty iterations of </a:t>
            </a:r>
            <a:r>
              <a:rPr lang="en-US" sz="2400" dirty="0" err="1"/>
              <a:t>DeepDream</a:t>
            </a:r>
            <a:r>
              <a:rPr lang="en-US" sz="2400" dirty="0"/>
              <a:t>, the network having been trained to perceive dogs. </a:t>
            </a:r>
          </a:p>
        </p:txBody>
      </p:sp>
    </p:spTree>
    <p:extLst>
      <p:ext uri="{BB962C8B-B14F-4D97-AF65-F5344CB8AC3E}">
        <p14:creationId xmlns:p14="http://schemas.microsoft.com/office/powerpoint/2010/main" val="92712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Next class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 smtClean="0"/>
              <a:t>Hands-on neural networks homework</a:t>
            </a:r>
            <a:endParaRPr lang="en-US" altLang="en-US" b="1" dirty="0" smtClean="0"/>
          </a:p>
          <a:p>
            <a:endParaRPr lang="en-US" altLang="en-US" b="1" dirty="0" smtClean="0"/>
          </a:p>
          <a:p>
            <a:r>
              <a:rPr lang="en-US" altLang="en-US" dirty="0" smtClean="0"/>
              <a:t>Readings </a:t>
            </a:r>
            <a:r>
              <a:rPr lang="en-US" altLang="en-US" dirty="0"/>
              <a:t>for today: </a:t>
            </a:r>
          </a:p>
          <a:p>
            <a:pPr lvl="1"/>
            <a:r>
              <a:rPr lang="en-US" altLang="en-US" dirty="0"/>
              <a:t>Online deep learning tutorial from Stanford</a:t>
            </a:r>
          </a:p>
          <a:p>
            <a:pPr marL="457200" lvl="1" indent="0">
              <a:buNone/>
            </a:pPr>
            <a:r>
              <a:rPr lang="en-US" altLang="en-US" sz="2400" dirty="0">
                <a:hlinkClick r:id="rId3"/>
              </a:rPr>
              <a:t>http://cs231n.github.io/convolutional-networks/</a:t>
            </a:r>
            <a:r>
              <a:rPr lang="en-US" altLang="en-US" sz="24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4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ctrTitle"/>
          </p:nvPr>
        </p:nvSpPr>
        <p:spPr>
          <a:xfrm>
            <a:off x="1220788" y="2568575"/>
            <a:ext cx="5029200" cy="1470025"/>
          </a:xfrm>
        </p:spPr>
        <p:txBody>
          <a:bodyPr/>
          <a:lstStyle/>
          <a:p>
            <a:r>
              <a:rPr lang="en-US" altLang="en-US" sz="7200" smtClean="0"/>
              <a:t>Questions</a:t>
            </a:r>
          </a:p>
        </p:txBody>
      </p:sp>
      <p:pic>
        <p:nvPicPr>
          <p:cNvPr id="37891" name="Picture 2" descr="C:\Users\inwogu\AppData\Local\Microsoft\Windows\Temporary Internet Files\Content.IE5\K462S48W\MP900315598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035175"/>
            <a:ext cx="25908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E26C85-E602-4510-8D6F-BDDBA0749E0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8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4953000" cy="1143000"/>
          </a:xfrm>
        </p:spPr>
        <p:txBody>
          <a:bodyPr/>
          <a:lstStyle/>
          <a:p>
            <a:r>
              <a:rPr lang="en-US" dirty="0" smtClean="0"/>
              <a:t>CNN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INPUT [32x32x3] will hold the raw pixel values of the image, in this case an image of width 32, height 32, and with three color channels R,G,B.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 layer will compute the output of neurons that are connected to local regions in the input, each computing a dot product between their weights and a small region they are connected to in the input volume. This may result in volume such as [32x32x12] if we decided to use 12 filters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9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5029200" cy="1143000"/>
          </a:xfrm>
        </p:spPr>
        <p:txBody>
          <a:bodyPr/>
          <a:lstStyle/>
          <a:p>
            <a:r>
              <a:rPr lang="en-US" dirty="0"/>
              <a:t>CNN </a:t>
            </a:r>
            <a:r>
              <a:rPr lang="en-US" dirty="0" smtClean="0"/>
              <a:t>Steps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RELU layer will apply an </a:t>
            </a:r>
            <a:r>
              <a:rPr lang="en-US" dirty="0" err="1"/>
              <a:t>elementwise</a:t>
            </a:r>
            <a:r>
              <a:rPr lang="en-US" dirty="0"/>
              <a:t> activation function, such as the max(0,x)max(0,x) </a:t>
            </a:r>
            <a:r>
              <a:rPr lang="en-US" dirty="0" err="1"/>
              <a:t>thresholding</a:t>
            </a:r>
            <a:r>
              <a:rPr lang="en-US" dirty="0"/>
              <a:t> at zero. This leaves the size of the volume unchanged ([32x32x12]).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POOL layer will perform a </a:t>
            </a:r>
            <a:r>
              <a:rPr lang="en-US" dirty="0" err="1"/>
              <a:t>downsampling</a:t>
            </a:r>
            <a:r>
              <a:rPr lang="en-US" dirty="0"/>
              <a:t> operation along the spatial dimensions (width, height), resulting in volume such as [16x16x12].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7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4953000" cy="1143000"/>
          </a:xfrm>
        </p:spPr>
        <p:txBody>
          <a:bodyPr/>
          <a:lstStyle/>
          <a:p>
            <a:r>
              <a:rPr lang="en-US" dirty="0"/>
              <a:t>CNN </a:t>
            </a:r>
            <a:r>
              <a:rPr lang="en-US" dirty="0" smtClean="0"/>
              <a:t>Steps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FC (i.e. fully-connected) layer will compute the class scores, resulting in volume of size [1x1x10], where each of the 10 numbers correspond to a class score, such as among the 10 categories of CIFAR-10. As with ordinary Neural Networks and as the name implies, each neuron in this layer will be connected to all the numbers in the previous volume.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E0AF3-3D43-4E55-B5A9-1381C9963C7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4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 for images</a:t>
            </a:r>
            <a:endParaRPr lang="en-US" dirty="0"/>
          </a:p>
        </p:txBody>
      </p:sp>
      <p:sp>
        <p:nvSpPr>
          <p:cNvPr id="4" name="Cube 3"/>
          <p:cNvSpPr/>
          <p:nvPr/>
        </p:nvSpPr>
        <p:spPr bwMode="auto">
          <a:xfrm>
            <a:off x="1678107" y="2357735"/>
            <a:ext cx="1600200" cy="3352800"/>
          </a:xfrm>
          <a:prstGeom prst="cube">
            <a:avLst>
              <a:gd name="adj" fmla="val 8334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Cube 4"/>
          <p:cNvSpPr/>
          <p:nvPr/>
        </p:nvSpPr>
        <p:spPr bwMode="auto">
          <a:xfrm>
            <a:off x="3811707" y="2357735"/>
            <a:ext cx="3200400" cy="3352800"/>
          </a:xfrm>
          <a:prstGeom prst="cube">
            <a:avLst>
              <a:gd name="adj" fmla="val 4210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Cube 5"/>
          <p:cNvSpPr/>
          <p:nvPr/>
        </p:nvSpPr>
        <p:spPr bwMode="auto">
          <a:xfrm>
            <a:off x="2135307" y="3805535"/>
            <a:ext cx="533400" cy="1143000"/>
          </a:xfrm>
          <a:prstGeom prst="cube">
            <a:avLst>
              <a:gd name="adj" fmla="val 50665"/>
            </a:avLst>
          </a:prstGeom>
          <a:solidFill>
            <a:schemeClr val="bg1">
              <a:alpha val="3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Cube 7"/>
          <p:cNvSpPr/>
          <p:nvPr/>
        </p:nvSpPr>
        <p:spPr bwMode="auto">
          <a:xfrm>
            <a:off x="4573707" y="2357735"/>
            <a:ext cx="1600200" cy="3352800"/>
          </a:xfrm>
          <a:prstGeom prst="cube">
            <a:avLst>
              <a:gd name="adj" fmla="val 83348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2668707" y="3805535"/>
            <a:ext cx="25146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>
            <a:stCxn id="6" idx="1"/>
            <a:endCxn id="21" idx="1"/>
          </p:cNvCxnSpPr>
          <p:nvPr/>
        </p:nvCxnSpPr>
        <p:spPr bwMode="auto">
          <a:xfrm>
            <a:off x="2266883" y="4075782"/>
            <a:ext cx="2884222" cy="3275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2363907" y="4643735"/>
            <a:ext cx="2667000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>
            <a:endCxn id="21" idx="2"/>
          </p:cNvCxnSpPr>
          <p:nvPr/>
        </p:nvCxnSpPr>
        <p:spPr bwMode="auto">
          <a:xfrm flipV="1">
            <a:off x="2668707" y="4523537"/>
            <a:ext cx="2362200" cy="1201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Cube 20"/>
          <p:cNvSpPr/>
          <p:nvPr/>
        </p:nvSpPr>
        <p:spPr bwMode="auto">
          <a:xfrm>
            <a:off x="5030907" y="4262735"/>
            <a:ext cx="381000" cy="381000"/>
          </a:xfrm>
          <a:prstGeom prst="cube">
            <a:avLst>
              <a:gd name="adj" fmla="val 36904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97107" y="5939135"/>
            <a:ext cx="1022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image</a:t>
            </a:r>
            <a:endParaRPr lang="en-US" b="0" dirty="0"/>
          </a:p>
        </p:txBody>
      </p:sp>
      <p:sp>
        <p:nvSpPr>
          <p:cNvPr id="34" name="TextBox 33"/>
          <p:cNvSpPr txBox="1"/>
          <p:nvPr/>
        </p:nvSpPr>
        <p:spPr>
          <a:xfrm>
            <a:off x="3295437" y="5943600"/>
            <a:ext cx="2802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convolutional layer</a:t>
            </a:r>
            <a:endParaRPr lang="en-US" b="0" dirty="0"/>
          </a:p>
        </p:txBody>
      </p:sp>
      <p:sp>
        <p:nvSpPr>
          <p:cNvPr id="35" name="TextBox 34"/>
          <p:cNvSpPr txBox="1"/>
          <p:nvPr/>
        </p:nvSpPr>
        <p:spPr>
          <a:xfrm>
            <a:off x="5945307" y="990600"/>
            <a:ext cx="1827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feature map</a:t>
            </a:r>
            <a:endParaRPr lang="en-US" b="0" dirty="0"/>
          </a:p>
        </p:txBody>
      </p:sp>
      <p:cxnSp>
        <p:nvCxnSpPr>
          <p:cNvPr id="37" name="Curved Connector 36"/>
          <p:cNvCxnSpPr>
            <a:stCxn id="35" idx="2"/>
            <a:endCxn id="5" idx="0"/>
          </p:cNvCxnSpPr>
          <p:nvPr/>
        </p:nvCxnSpPr>
        <p:spPr bwMode="auto">
          <a:xfrm rot="5400000">
            <a:off x="6019536" y="1518417"/>
            <a:ext cx="905470" cy="77316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251962" y="2814935"/>
            <a:ext cx="1957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weight mask</a:t>
            </a:r>
            <a:endParaRPr lang="en-US" b="0" dirty="0"/>
          </a:p>
        </p:txBody>
      </p:sp>
      <p:cxnSp>
        <p:nvCxnSpPr>
          <p:cNvPr id="40" name="Curved Connector 39"/>
          <p:cNvCxnSpPr>
            <a:stCxn id="39" idx="2"/>
            <a:endCxn id="6" idx="2"/>
          </p:cNvCxnSpPr>
          <p:nvPr/>
        </p:nvCxnSpPr>
        <p:spPr bwMode="auto">
          <a:xfrm rot="16200000" flipH="1">
            <a:off x="1065315" y="3442166"/>
            <a:ext cx="1235559" cy="904426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5642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21" grpId="0" animBg="1"/>
      <p:bldP spid="34" grpId="0"/>
      <p:bldP spid="35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for images</a:t>
            </a:r>
          </a:p>
        </p:txBody>
      </p:sp>
      <p:sp>
        <p:nvSpPr>
          <p:cNvPr id="4" name="Cube 3"/>
          <p:cNvSpPr/>
          <p:nvPr/>
        </p:nvSpPr>
        <p:spPr bwMode="auto">
          <a:xfrm>
            <a:off x="1678107" y="2357735"/>
            <a:ext cx="1600200" cy="3352800"/>
          </a:xfrm>
          <a:prstGeom prst="cube">
            <a:avLst>
              <a:gd name="adj" fmla="val 8334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Cube 4"/>
          <p:cNvSpPr/>
          <p:nvPr/>
        </p:nvSpPr>
        <p:spPr bwMode="auto">
          <a:xfrm>
            <a:off x="3811707" y="2357735"/>
            <a:ext cx="3200400" cy="3352800"/>
          </a:xfrm>
          <a:prstGeom prst="cube">
            <a:avLst>
              <a:gd name="adj" fmla="val 4210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Cube 7"/>
          <p:cNvSpPr/>
          <p:nvPr/>
        </p:nvSpPr>
        <p:spPr bwMode="auto">
          <a:xfrm>
            <a:off x="4114800" y="3810000"/>
            <a:ext cx="2133600" cy="1143000"/>
          </a:xfrm>
          <a:prstGeom prst="cube">
            <a:avLst>
              <a:gd name="adj" fmla="val 23793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97107" y="5939135"/>
            <a:ext cx="1022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image</a:t>
            </a:r>
            <a:endParaRPr lang="en-US" b="0" dirty="0"/>
          </a:p>
        </p:txBody>
      </p:sp>
      <p:sp>
        <p:nvSpPr>
          <p:cNvPr id="34" name="TextBox 33"/>
          <p:cNvSpPr txBox="1"/>
          <p:nvPr/>
        </p:nvSpPr>
        <p:spPr>
          <a:xfrm>
            <a:off x="3295437" y="5943600"/>
            <a:ext cx="2802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convolutional layer</a:t>
            </a:r>
            <a:endParaRPr lang="en-US" b="0" dirty="0"/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6248400" y="3810000"/>
            <a:ext cx="25146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5961888" y="4087368"/>
            <a:ext cx="2648712" cy="332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5964424" y="4643735"/>
            <a:ext cx="2667000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endCxn id="23" idx="2"/>
          </p:cNvCxnSpPr>
          <p:nvPr/>
        </p:nvCxnSpPr>
        <p:spPr bwMode="auto">
          <a:xfrm flipV="1">
            <a:off x="6248400" y="4528002"/>
            <a:ext cx="2362200" cy="1201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Cube 22"/>
          <p:cNvSpPr/>
          <p:nvPr/>
        </p:nvSpPr>
        <p:spPr bwMode="auto">
          <a:xfrm>
            <a:off x="8610600" y="4267200"/>
            <a:ext cx="381000" cy="381000"/>
          </a:xfrm>
          <a:prstGeom prst="cube">
            <a:avLst>
              <a:gd name="adj" fmla="val 36904"/>
            </a:avLst>
          </a:prstGeom>
          <a:solidFill>
            <a:schemeClr val="bg1">
              <a:alpha val="1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57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22192</TotalTime>
  <Words>1691</Words>
  <Application>Microsoft Macintosh PowerPoint</Application>
  <PresentationFormat>On-screen Show (4:3)</PresentationFormat>
  <Paragraphs>321</Paragraphs>
  <Slides>43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Office Theme</vt:lpstr>
      <vt:lpstr>Equation</vt:lpstr>
      <vt:lpstr>CSCI 431/631 Foundations of Computer Vision</vt:lpstr>
      <vt:lpstr>Schedule</vt:lpstr>
      <vt:lpstr>Deep learning</vt:lpstr>
      <vt:lpstr>CNN</vt:lpstr>
      <vt:lpstr>CNN Steps</vt:lpstr>
      <vt:lpstr>CNN Steps cont’d</vt:lpstr>
      <vt:lpstr>CNN Steps cont’d</vt:lpstr>
      <vt:lpstr>Neural networks for images</vt:lpstr>
      <vt:lpstr>Neural networks for images</vt:lpstr>
      <vt:lpstr>Pooling</vt:lpstr>
      <vt:lpstr>Convolution as feature extraction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PowerPoint Presentation</vt:lpstr>
      <vt:lpstr>Simplified architecture</vt:lpstr>
      <vt:lpstr>Compare: SIFT Descriptor</vt:lpstr>
      <vt:lpstr>AlexNet</vt:lpstr>
      <vt:lpstr>Refinement of AlexNet architecture</vt:lpstr>
      <vt:lpstr>ZFNet refinements</vt:lpstr>
      <vt:lpstr>PowerPoint Presentation</vt:lpstr>
      <vt:lpstr>Layer 1 Filters</vt:lpstr>
      <vt:lpstr>ImageNet Challenge</vt:lpstr>
      <vt:lpstr>PowerPoint Presentation</vt:lpstr>
      <vt:lpstr>PowerPoint Presentation</vt:lpstr>
      <vt:lpstr>Humans and Computers</vt:lpstr>
      <vt:lpstr>ImageNet Challenge 2015</vt:lpstr>
      <vt:lpstr>Microsoft ResNet</vt:lpstr>
      <vt:lpstr>Deep learning packages</vt:lpstr>
      <vt:lpstr>Breaking CNNs</vt:lpstr>
      <vt:lpstr>Breaking CNNs</vt:lpstr>
      <vt:lpstr>What is going on?</vt:lpstr>
      <vt:lpstr>What is going on?</vt:lpstr>
      <vt:lpstr>Fooling a linear classifier</vt:lpstr>
      <vt:lpstr>Fooling a linear classifier</vt:lpstr>
      <vt:lpstr>Google DeepDream</vt:lpstr>
      <vt:lpstr>DeepDream</vt:lpstr>
      <vt:lpstr>DeepDream cont’d</vt:lpstr>
      <vt:lpstr>Next class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473/573  Computer Vision and Image Processing (CVIP)</dc:title>
  <dc:creator>inwogu</dc:creator>
  <cp:lastModifiedBy>Ifeoma Nwogu</cp:lastModifiedBy>
  <cp:revision>559</cp:revision>
  <dcterms:created xsi:type="dcterms:W3CDTF">2006-08-16T00:00:00Z</dcterms:created>
  <dcterms:modified xsi:type="dcterms:W3CDTF">2018-11-27T12:16:00Z</dcterms:modified>
</cp:coreProperties>
</file>